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309" r:id="rId3"/>
    <p:sldId id="261" r:id="rId4"/>
    <p:sldId id="385" r:id="rId5"/>
    <p:sldId id="264" r:id="rId6"/>
    <p:sldId id="386" r:id="rId7"/>
    <p:sldId id="263" r:id="rId8"/>
    <p:sldId id="266" r:id="rId9"/>
    <p:sldId id="311" r:id="rId10"/>
    <p:sldId id="312" r:id="rId11"/>
    <p:sldId id="313" r:id="rId12"/>
    <p:sldId id="314" r:id="rId13"/>
    <p:sldId id="315" r:id="rId14"/>
    <p:sldId id="317" r:id="rId15"/>
    <p:sldId id="351" r:id="rId16"/>
    <p:sldId id="318" r:id="rId17"/>
    <p:sldId id="352" r:id="rId18"/>
    <p:sldId id="353" r:id="rId19"/>
    <p:sldId id="354" r:id="rId20"/>
    <p:sldId id="355" r:id="rId21"/>
    <p:sldId id="357" r:id="rId22"/>
    <p:sldId id="320" r:id="rId23"/>
    <p:sldId id="396" r:id="rId24"/>
    <p:sldId id="326" r:id="rId25"/>
    <p:sldId id="387" r:id="rId26"/>
    <p:sldId id="322" r:id="rId27"/>
    <p:sldId id="324" r:id="rId28"/>
    <p:sldId id="325" r:id="rId29"/>
    <p:sldId id="327" r:id="rId30"/>
    <p:sldId id="388" r:id="rId31"/>
    <p:sldId id="332" r:id="rId32"/>
    <p:sldId id="393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89" r:id="rId42"/>
    <p:sldId id="343" r:id="rId43"/>
    <p:sldId id="363" r:id="rId44"/>
    <p:sldId id="346" r:id="rId45"/>
    <p:sldId id="358" r:id="rId46"/>
    <p:sldId id="345" r:id="rId47"/>
    <p:sldId id="368" r:id="rId48"/>
    <p:sldId id="394" r:id="rId49"/>
    <p:sldId id="369" r:id="rId50"/>
    <p:sldId id="347" r:id="rId51"/>
    <p:sldId id="364" r:id="rId52"/>
    <p:sldId id="370" r:id="rId53"/>
    <p:sldId id="371" r:id="rId54"/>
    <p:sldId id="359" r:id="rId55"/>
    <p:sldId id="360" r:id="rId56"/>
    <p:sldId id="361" r:id="rId57"/>
    <p:sldId id="362" r:id="rId58"/>
    <p:sldId id="365" r:id="rId59"/>
    <p:sldId id="374" r:id="rId60"/>
    <p:sldId id="373" r:id="rId61"/>
    <p:sldId id="395" r:id="rId62"/>
    <p:sldId id="349" r:id="rId63"/>
    <p:sldId id="375" r:id="rId64"/>
    <p:sldId id="390" r:id="rId65"/>
    <p:sldId id="377" r:id="rId66"/>
    <p:sldId id="391" r:id="rId67"/>
    <p:sldId id="383" r:id="rId68"/>
    <p:sldId id="382" r:id="rId69"/>
    <p:sldId id="297" r:id="rId7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8FBA6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352" autoAdjust="0"/>
  </p:normalViewPr>
  <p:slideViewPr>
    <p:cSldViewPr snapToGrid="0">
      <p:cViewPr varScale="1">
        <p:scale>
          <a:sx n="97" d="100"/>
          <a:sy n="97" d="100"/>
        </p:scale>
        <p:origin x="112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1. Filtrage méthode entonnoir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2. Imputation valeurs manquantes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3. Traitement de variables catégorielles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D5D2F06B-BE8E-477A-BC5E-4810C834E32A}">
      <dgm:prSet/>
      <dgm:spPr/>
      <dgm:t>
        <a:bodyPr/>
        <a:lstStyle/>
        <a:p>
          <a:r>
            <a:rPr lang="fr-FR" dirty="0"/>
            <a:t>4. Re-calcul du Nutri-score</a:t>
          </a:r>
        </a:p>
      </dgm:t>
    </dgm:pt>
    <dgm:pt modelId="{A997B2E3-CDBB-4169-953C-DF9E446E5A30}" type="parTrans" cxnId="{E69BE7E5-C927-4000-B2FA-04BB0950A75A}">
      <dgm:prSet/>
      <dgm:spPr/>
      <dgm:t>
        <a:bodyPr/>
        <a:lstStyle/>
        <a:p>
          <a:endParaRPr lang="fr-FR"/>
        </a:p>
      </dgm:t>
    </dgm:pt>
    <dgm:pt modelId="{CA595E80-8ADE-49B6-82CD-33BEFB814852}" type="sibTrans" cxnId="{E69BE7E5-C927-4000-B2FA-04BB0950A75A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/>
      <dgm:spPr/>
    </dgm:pt>
    <dgm:pt modelId="{93AAC618-069D-41A4-B4C6-F5B15203A746}" type="pres">
      <dgm:prSet presAssocID="{D1DEEA07-27AE-4788-8C9E-10F9E64A2E02}" presName="ParentText" presStyleLbl="node1" presStyleIdx="0" presStyleCnt="4" custScaleX="439091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3" custLinFactNeighborX="39023" custLinFactNeighborY="-5484"/>
      <dgm:spPr/>
    </dgm:pt>
    <dgm:pt modelId="{FA0D765A-4CC3-48A4-8F21-8493A1789AB5}" type="pres">
      <dgm:prSet presAssocID="{3B8B32C6-7326-4B02-8730-9F4E044A1308}" presName="ParentText" presStyleLbl="node1" presStyleIdx="1" presStyleCnt="4" custScaleX="263475" custLinFactNeighborX="41052" custLinFactNeighborY="-1396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3" custLinFactNeighborY="-3656"/>
      <dgm:spPr/>
    </dgm:pt>
    <dgm:pt modelId="{60FCC3EF-44FF-47C2-816E-00B2C5550D88}" type="pres">
      <dgm:prSet presAssocID="{D1A4BFF0-8C11-4B48-B9CF-DFF54AA55C96}" presName="ParentText" presStyleLbl="node1" presStyleIdx="2" presStyleCnt="4" custScaleX="320842" custLinFactNeighborX="9774" custLinFactNeighborY="4883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25E237C2-A261-4B5C-BC56-CB20BA2D4C19}" type="pres">
      <dgm:prSet presAssocID="{D5D2F06B-BE8E-477A-BC5E-4810C834E32A}" presName="composite" presStyleCnt="0"/>
      <dgm:spPr/>
    </dgm:pt>
    <dgm:pt modelId="{736CE3B3-7F1E-4ED3-BA62-9138FDE09136}" type="pres">
      <dgm:prSet presAssocID="{D5D2F06B-BE8E-477A-BC5E-4810C834E32A}" presName="ParentText" presStyleLbl="node1" presStyleIdx="3" presStyleCnt="4" custScaleX="273065" custLinFactNeighborX="9640" custLinFactNeighborY="5407">
        <dgm:presLayoutVars>
          <dgm:chMax val="1"/>
          <dgm:chPref val="1"/>
          <dgm:bulletEnabled val="1"/>
        </dgm:presLayoutVars>
      </dgm:prSet>
      <dgm:spPr/>
    </dgm:pt>
  </dgm:ptLst>
  <dgm:cxnLst>
    <dgm:cxn modelId="{B276191A-E2DD-44A8-A431-730EACD514F5}" type="presOf" srcId="{D5D2F06B-BE8E-477A-BC5E-4810C834E32A}" destId="{736CE3B3-7F1E-4ED3-BA62-9138FDE09136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E69BE7E5-C927-4000-B2FA-04BB0950A75A}" srcId="{B302682C-962B-42C3-97A7-647ECD407CE6}" destId="{D5D2F06B-BE8E-477A-BC5E-4810C834E32A}" srcOrd="3" destOrd="0" parTransId="{A997B2E3-CDBB-4169-953C-DF9E446E5A30}" sibTransId="{CA595E80-8ADE-49B6-82CD-33BEFB814852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C10AB823-7215-45BC-ADE9-B333EA8847B6}" type="presParOf" srcId="{C49FFF7F-A1EF-46B0-A2CE-5774D156DD50}" destId="{25E237C2-A261-4B5C-BC56-CB20BA2D4C19}" srcOrd="6" destOrd="0" presId="urn:microsoft.com/office/officeart/2005/8/layout/StepDownProcess"/>
    <dgm:cxn modelId="{578542C5-3CED-4E96-9EF0-65189C1E15AB}" type="presParOf" srcId="{25E237C2-A261-4B5C-BC56-CB20BA2D4C19}" destId="{736CE3B3-7F1E-4ED3-BA62-9138FDE0913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colonne par % remplissage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colonnes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des colonnes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Filtrage par pays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valeurs aberrantes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4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5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4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5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4" custScaleY="129447" custLinFactX="-101104" custLinFactNeighborX="-200000" custLinFactNeighborY="-26684"/>
      <dgm:spPr/>
    </dgm:pt>
    <dgm:pt modelId="{60FCC3EF-44FF-47C2-816E-00B2C5550D88}" type="pres">
      <dgm:prSet presAssocID="{D1A4BFF0-8C11-4B48-B9CF-DFF54AA55C96}" presName="ParentText" presStyleLbl="node1" presStyleIdx="2" presStyleCnt="5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4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5" custScaleX="345359" custLinFactX="-58583" custLinFactNeighborX="-100000" custLinFactNeighborY="-15788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5C7CD230-946F-4372-8BD8-3371873A4BB5}" type="pres">
      <dgm:prSet presAssocID="{0D7774E3-9C52-486F-B052-F4B0911F6152}" presName="ParentText" presStyleLbl="node1" presStyleIdx="4" presStyleCnt="5" custScaleX="374328" custLinFactX="-100000" custLinFactNeighborX="-101306" custLinFactNeighborY="1152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C4C66AC1-33F8-4231-82A5-9F837D9ECC13}" type="presParOf" srcId="{C6E2BC8C-5D88-4216-88D3-03220153CCF6}" destId="{5C7CD230-946F-4372-8BD8-3371873A4BB5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2. Imputation valeurs manquantes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2400" dirty="0"/>
            <a:t>a) Colonnes essentielles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 custT="1"/>
      <dgm:spPr/>
      <dgm:t>
        <a:bodyPr/>
        <a:lstStyle/>
        <a:p>
          <a:r>
            <a:rPr lang="fr-FR" sz="2400" dirty="0"/>
            <a:t>b) Ingrédients mineurs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 custT="1"/>
      <dgm:spPr/>
      <dgm:t>
        <a:bodyPr/>
        <a:lstStyle/>
        <a:p>
          <a:r>
            <a:rPr lang="fr-FR" sz="2400" dirty="0"/>
            <a:t>c) Ingrédients majeurs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2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3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2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3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60FCC3EF-44FF-47C2-816E-00B2C5550D88}" type="pres">
      <dgm:prSet presAssocID="{D1A4BFF0-8C11-4B48-B9CF-DFF54AA55C96}" presName="ParentText" presStyleLbl="node1" presStyleIdx="2" presStyleCnt="3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E7A9E401-D73E-44A5-B01D-59B91388C806}" type="presParOf" srcId="{9D04DAE2-99C0-4EB7-8DD5-2B9E55624D10}" destId="{60FCC3EF-44FF-47C2-816E-00B2C5550D88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2. Imputation valeurs manquantes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2400" dirty="0"/>
            <a:t>a) Colonnes essentielles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 custT="1"/>
      <dgm:spPr/>
      <dgm:t>
        <a:bodyPr/>
        <a:lstStyle/>
        <a:p>
          <a:r>
            <a:rPr lang="fr-FR" sz="2400" dirty="0"/>
            <a:t>b) Ingrédients mineurs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 custT="1"/>
      <dgm:spPr/>
      <dgm:t>
        <a:bodyPr/>
        <a:lstStyle/>
        <a:p>
          <a:r>
            <a:rPr lang="fr-FR" sz="2400" dirty="0"/>
            <a:t>c) Ingrédients majeurs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2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3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2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3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60FCC3EF-44FF-47C2-816E-00B2C5550D88}" type="pres">
      <dgm:prSet presAssocID="{D1A4BFF0-8C11-4B48-B9CF-DFF54AA55C96}" presName="ParentText" presStyleLbl="node1" presStyleIdx="2" presStyleCnt="3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E7A9E401-D73E-44A5-B01D-59B91388C806}" type="presParOf" srcId="{9D04DAE2-99C0-4EB7-8DD5-2B9E55624D10}" destId="{60FCC3EF-44FF-47C2-816E-00B2C5550D88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3. Traitement de variables catégorielles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1800" dirty="0"/>
            <a:t>a) Labélisation valeurs manquantes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 custT="1"/>
      <dgm:spPr/>
      <dgm:t>
        <a:bodyPr/>
        <a:lstStyle/>
        <a:p>
          <a:r>
            <a:rPr lang="fr-FR" sz="1800" dirty="0"/>
            <a:t>b) Séparation des chaînes de caractère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 custT="1"/>
      <dgm:spPr/>
      <dgm:t>
        <a:bodyPr/>
        <a:lstStyle/>
        <a:p>
          <a:r>
            <a:rPr lang="fr-FR" sz="1800" dirty="0"/>
            <a:t>c) Suppression sources d’erreur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40268409-140E-427B-A198-4C28182D013B}">
      <dgm:prSet custT="1"/>
      <dgm:spPr/>
      <dgm:t>
        <a:bodyPr/>
        <a:lstStyle/>
        <a:p>
          <a:r>
            <a:rPr lang="fr-FR" sz="1800" dirty="0"/>
            <a:t>Comptage des occurrences</a:t>
          </a:r>
        </a:p>
      </dgm:t>
    </dgm:pt>
    <dgm:pt modelId="{F94415EE-455E-4F1B-A963-D1CD2FC5ECF7}" type="parTrans" cxnId="{585AB1DC-D4DB-4E32-86F5-1B854BDEF57E}">
      <dgm:prSet/>
      <dgm:spPr/>
      <dgm:t>
        <a:bodyPr/>
        <a:lstStyle/>
        <a:p>
          <a:endParaRPr lang="fr-FR"/>
        </a:p>
      </dgm:t>
    </dgm:pt>
    <dgm:pt modelId="{3645C409-E2BF-4B13-AAC7-9EA57AB04CC5}" type="sibTrans" cxnId="{585AB1DC-D4DB-4E32-86F5-1B854BDEF57E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4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3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4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1EE0C7B5-B25F-46DC-92A4-3D32F88AB3DA}" type="pres">
      <dgm:prSet presAssocID="{D1A4BFF0-8C11-4B48-B9CF-DFF54AA55C96}" presName="bentUpArrow1" presStyleLbl="alignImgPlace1" presStyleIdx="2" presStyleCnt="3" custScaleY="175954" custLinFactX="-110406" custLinFactNeighborX="-200000" custLinFactNeighborY="-30569"/>
      <dgm:spPr/>
    </dgm:pt>
    <dgm:pt modelId="{60FCC3EF-44FF-47C2-816E-00B2C5550D88}" type="pres">
      <dgm:prSet presAssocID="{D1A4BFF0-8C11-4B48-B9CF-DFF54AA55C96}" presName="ParentText" presStyleLbl="node1" presStyleIdx="2" presStyleCnt="4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  <dgm:pt modelId="{69ADC657-DB34-42C6-93C8-28EBDEEE90EA}" type="pres">
      <dgm:prSet presAssocID="{D1A4BFF0-8C11-4B48-B9CF-DFF54AA55C9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20A08C3-A0E4-4D3A-98F6-CC56E04BDCD9}" type="pres">
      <dgm:prSet presAssocID="{17036C50-B2C1-4584-A212-46EB4E5F5A15}" presName="sibTrans" presStyleCnt="0"/>
      <dgm:spPr/>
    </dgm:pt>
    <dgm:pt modelId="{CB176478-844E-488B-8B80-487222B9DFFB}" type="pres">
      <dgm:prSet presAssocID="{40268409-140E-427B-A198-4C28182D013B}" presName="composite" presStyleCnt="0"/>
      <dgm:spPr/>
    </dgm:pt>
    <dgm:pt modelId="{7C0C95CC-0950-4475-8726-00AF20962164}" type="pres">
      <dgm:prSet presAssocID="{40268409-140E-427B-A198-4C28182D013B}" presName="ParentText" presStyleLbl="node1" presStyleIdx="3" presStyleCnt="4" custScaleX="313124" custLinFactX="-55333" custLinFactNeighborX="-100000" custLinFactNeighborY="-3155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A3AA52C1-A1C9-4DE3-8A91-5E558FE805C8}" type="presOf" srcId="{40268409-140E-427B-A198-4C28182D013B}" destId="{7C0C95CC-0950-4475-8726-00AF20962164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585AB1DC-D4DB-4E32-86F5-1B854BDEF57E}" srcId="{B302682C-962B-42C3-97A7-647ECD407CE6}" destId="{40268409-140E-427B-A198-4C28182D013B}" srcOrd="3" destOrd="0" parTransId="{F94415EE-455E-4F1B-A963-D1CD2FC5ECF7}" sibTransId="{3645C409-E2BF-4B13-AAC7-9EA57AB04CC5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1993C522-CEA8-4994-9AB5-ED830E4FCA33}" type="presParOf" srcId="{9D04DAE2-99C0-4EB7-8DD5-2B9E55624D10}" destId="{1EE0C7B5-B25F-46DC-92A4-3D32F88AB3DA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5BB49BEF-516B-48D0-AE43-731F385A70F3}" type="presParOf" srcId="{9D04DAE2-99C0-4EB7-8DD5-2B9E55624D10}" destId="{69ADC657-DB34-42C6-93C8-28EBDEEE90EA}" srcOrd="2" destOrd="0" presId="urn:microsoft.com/office/officeart/2005/8/layout/StepDownProcess"/>
    <dgm:cxn modelId="{489BACAE-1057-4CBC-903D-79B093E7DC08}" type="presParOf" srcId="{C49FFF7F-A1EF-46B0-A2CE-5774D156DD50}" destId="{020A08C3-A0E4-4D3A-98F6-CC56E04BDCD9}" srcOrd="5" destOrd="0" presId="urn:microsoft.com/office/officeart/2005/8/layout/StepDownProcess"/>
    <dgm:cxn modelId="{4AC68D45-6FBC-4EE3-BBCA-8AEC3133B920}" type="presParOf" srcId="{C49FFF7F-A1EF-46B0-A2CE-5774D156DD50}" destId="{CB176478-844E-488B-8B80-487222B9DFFB}" srcOrd="6" destOrd="0" presId="urn:microsoft.com/office/officeart/2005/8/layout/StepDownProcess"/>
    <dgm:cxn modelId="{9E42079A-2C4E-4FCE-8317-96C4B7E45DED}" type="presParOf" srcId="{CB176478-844E-488B-8B80-487222B9DFFB}" destId="{7C0C95CC-0950-4475-8726-00AF20962164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3. Traitement de variables catégorielles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1800" dirty="0"/>
            <a:t>a) Labélisation valeurs manquantes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 custT="1"/>
      <dgm:spPr/>
      <dgm:t>
        <a:bodyPr/>
        <a:lstStyle/>
        <a:p>
          <a:r>
            <a:rPr lang="fr-FR" sz="1800" dirty="0"/>
            <a:t>b) Séparation des chaînes de caractère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 custT="1"/>
      <dgm:spPr/>
      <dgm:t>
        <a:bodyPr/>
        <a:lstStyle/>
        <a:p>
          <a:r>
            <a:rPr lang="fr-FR" sz="1800" dirty="0"/>
            <a:t>c) Suppression sources d’erreur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40268409-140E-427B-A198-4C28182D013B}">
      <dgm:prSet custT="1"/>
      <dgm:spPr/>
      <dgm:t>
        <a:bodyPr/>
        <a:lstStyle/>
        <a:p>
          <a:r>
            <a:rPr lang="fr-FR" sz="1800" dirty="0"/>
            <a:t>Comptage des occurrences</a:t>
          </a:r>
        </a:p>
      </dgm:t>
    </dgm:pt>
    <dgm:pt modelId="{F94415EE-455E-4F1B-A963-D1CD2FC5ECF7}" type="parTrans" cxnId="{585AB1DC-D4DB-4E32-86F5-1B854BDEF57E}">
      <dgm:prSet/>
      <dgm:spPr/>
      <dgm:t>
        <a:bodyPr/>
        <a:lstStyle/>
        <a:p>
          <a:endParaRPr lang="fr-FR"/>
        </a:p>
      </dgm:t>
    </dgm:pt>
    <dgm:pt modelId="{3645C409-E2BF-4B13-AAC7-9EA57AB04CC5}" type="sibTrans" cxnId="{585AB1DC-D4DB-4E32-86F5-1B854BDEF57E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4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3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4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1EE0C7B5-B25F-46DC-92A4-3D32F88AB3DA}" type="pres">
      <dgm:prSet presAssocID="{D1A4BFF0-8C11-4B48-B9CF-DFF54AA55C96}" presName="bentUpArrow1" presStyleLbl="alignImgPlace1" presStyleIdx="2" presStyleCnt="3" custScaleY="175954" custLinFactX="-110406" custLinFactNeighborX="-200000" custLinFactNeighborY="-30569"/>
      <dgm:spPr/>
    </dgm:pt>
    <dgm:pt modelId="{60FCC3EF-44FF-47C2-816E-00B2C5550D88}" type="pres">
      <dgm:prSet presAssocID="{D1A4BFF0-8C11-4B48-B9CF-DFF54AA55C96}" presName="ParentText" presStyleLbl="node1" presStyleIdx="2" presStyleCnt="4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  <dgm:pt modelId="{69ADC657-DB34-42C6-93C8-28EBDEEE90EA}" type="pres">
      <dgm:prSet presAssocID="{D1A4BFF0-8C11-4B48-B9CF-DFF54AA55C9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20A08C3-A0E4-4D3A-98F6-CC56E04BDCD9}" type="pres">
      <dgm:prSet presAssocID="{17036C50-B2C1-4584-A212-46EB4E5F5A15}" presName="sibTrans" presStyleCnt="0"/>
      <dgm:spPr/>
    </dgm:pt>
    <dgm:pt modelId="{CB176478-844E-488B-8B80-487222B9DFFB}" type="pres">
      <dgm:prSet presAssocID="{40268409-140E-427B-A198-4C28182D013B}" presName="composite" presStyleCnt="0"/>
      <dgm:spPr/>
    </dgm:pt>
    <dgm:pt modelId="{7C0C95CC-0950-4475-8726-00AF20962164}" type="pres">
      <dgm:prSet presAssocID="{40268409-140E-427B-A198-4C28182D013B}" presName="ParentText" presStyleLbl="node1" presStyleIdx="3" presStyleCnt="4" custScaleX="313124" custLinFactX="-55333" custLinFactNeighborX="-100000" custLinFactNeighborY="-3155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A3AA52C1-A1C9-4DE3-8A91-5E558FE805C8}" type="presOf" srcId="{40268409-140E-427B-A198-4C28182D013B}" destId="{7C0C95CC-0950-4475-8726-00AF20962164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585AB1DC-D4DB-4E32-86F5-1B854BDEF57E}" srcId="{B302682C-962B-42C3-97A7-647ECD407CE6}" destId="{40268409-140E-427B-A198-4C28182D013B}" srcOrd="3" destOrd="0" parTransId="{F94415EE-455E-4F1B-A963-D1CD2FC5ECF7}" sibTransId="{3645C409-E2BF-4B13-AAC7-9EA57AB04CC5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1993C522-CEA8-4994-9AB5-ED830E4FCA33}" type="presParOf" srcId="{9D04DAE2-99C0-4EB7-8DD5-2B9E55624D10}" destId="{1EE0C7B5-B25F-46DC-92A4-3D32F88AB3DA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5BB49BEF-516B-48D0-AE43-731F385A70F3}" type="presParOf" srcId="{9D04DAE2-99C0-4EB7-8DD5-2B9E55624D10}" destId="{69ADC657-DB34-42C6-93C8-28EBDEEE90EA}" srcOrd="2" destOrd="0" presId="urn:microsoft.com/office/officeart/2005/8/layout/StepDownProcess"/>
    <dgm:cxn modelId="{489BACAE-1057-4CBC-903D-79B093E7DC08}" type="presParOf" srcId="{C49FFF7F-A1EF-46B0-A2CE-5774D156DD50}" destId="{020A08C3-A0E4-4D3A-98F6-CC56E04BDCD9}" srcOrd="5" destOrd="0" presId="urn:microsoft.com/office/officeart/2005/8/layout/StepDownProcess"/>
    <dgm:cxn modelId="{4AC68D45-6FBC-4EE3-BBCA-8AEC3133B920}" type="presParOf" srcId="{C49FFF7F-A1EF-46B0-A2CE-5774D156DD50}" destId="{CB176478-844E-488B-8B80-487222B9DFFB}" srcOrd="6" destOrd="0" presId="urn:microsoft.com/office/officeart/2005/8/layout/StepDownProcess"/>
    <dgm:cxn modelId="{9E42079A-2C4E-4FCE-8317-96C4B7E45DED}" type="presParOf" srcId="{CB176478-844E-488B-8B80-487222B9DFFB}" destId="{7C0C95CC-0950-4475-8726-00AF20962164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3. Traitement de variables catégorielles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1800" dirty="0"/>
            <a:t>a) Labélisation valeurs manquantes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 custT="1"/>
      <dgm:spPr/>
      <dgm:t>
        <a:bodyPr/>
        <a:lstStyle/>
        <a:p>
          <a:r>
            <a:rPr lang="fr-FR" sz="1800" dirty="0"/>
            <a:t>b) Séparation des chaînes de caractère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 custT="1"/>
      <dgm:spPr/>
      <dgm:t>
        <a:bodyPr/>
        <a:lstStyle/>
        <a:p>
          <a:r>
            <a:rPr lang="fr-FR" sz="1800" dirty="0"/>
            <a:t>c) Suppression sources d’erreur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40268409-140E-427B-A198-4C28182D013B}">
      <dgm:prSet custT="1"/>
      <dgm:spPr/>
      <dgm:t>
        <a:bodyPr/>
        <a:lstStyle/>
        <a:p>
          <a:r>
            <a:rPr lang="fr-FR" sz="1800" dirty="0"/>
            <a:t>Comptage des occurrences</a:t>
          </a:r>
        </a:p>
      </dgm:t>
    </dgm:pt>
    <dgm:pt modelId="{F94415EE-455E-4F1B-A963-D1CD2FC5ECF7}" type="parTrans" cxnId="{585AB1DC-D4DB-4E32-86F5-1B854BDEF57E}">
      <dgm:prSet/>
      <dgm:spPr/>
      <dgm:t>
        <a:bodyPr/>
        <a:lstStyle/>
        <a:p>
          <a:endParaRPr lang="fr-FR"/>
        </a:p>
      </dgm:t>
    </dgm:pt>
    <dgm:pt modelId="{3645C409-E2BF-4B13-AAC7-9EA57AB04CC5}" type="sibTrans" cxnId="{585AB1DC-D4DB-4E32-86F5-1B854BDEF57E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4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3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4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1EE0C7B5-B25F-46DC-92A4-3D32F88AB3DA}" type="pres">
      <dgm:prSet presAssocID="{D1A4BFF0-8C11-4B48-B9CF-DFF54AA55C96}" presName="bentUpArrow1" presStyleLbl="alignImgPlace1" presStyleIdx="2" presStyleCnt="3" custScaleY="175954" custLinFactX="-110406" custLinFactNeighborX="-200000" custLinFactNeighborY="-30569"/>
      <dgm:spPr/>
    </dgm:pt>
    <dgm:pt modelId="{60FCC3EF-44FF-47C2-816E-00B2C5550D88}" type="pres">
      <dgm:prSet presAssocID="{D1A4BFF0-8C11-4B48-B9CF-DFF54AA55C96}" presName="ParentText" presStyleLbl="node1" presStyleIdx="2" presStyleCnt="4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  <dgm:pt modelId="{69ADC657-DB34-42C6-93C8-28EBDEEE90EA}" type="pres">
      <dgm:prSet presAssocID="{D1A4BFF0-8C11-4B48-B9CF-DFF54AA55C9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20A08C3-A0E4-4D3A-98F6-CC56E04BDCD9}" type="pres">
      <dgm:prSet presAssocID="{17036C50-B2C1-4584-A212-46EB4E5F5A15}" presName="sibTrans" presStyleCnt="0"/>
      <dgm:spPr/>
    </dgm:pt>
    <dgm:pt modelId="{CB176478-844E-488B-8B80-487222B9DFFB}" type="pres">
      <dgm:prSet presAssocID="{40268409-140E-427B-A198-4C28182D013B}" presName="composite" presStyleCnt="0"/>
      <dgm:spPr/>
    </dgm:pt>
    <dgm:pt modelId="{7C0C95CC-0950-4475-8726-00AF20962164}" type="pres">
      <dgm:prSet presAssocID="{40268409-140E-427B-A198-4C28182D013B}" presName="ParentText" presStyleLbl="node1" presStyleIdx="3" presStyleCnt="4" custScaleX="313124" custLinFactX="-55333" custLinFactNeighborX="-100000" custLinFactNeighborY="-3155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A3AA52C1-A1C9-4DE3-8A91-5E558FE805C8}" type="presOf" srcId="{40268409-140E-427B-A198-4C28182D013B}" destId="{7C0C95CC-0950-4475-8726-00AF20962164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585AB1DC-D4DB-4E32-86F5-1B854BDEF57E}" srcId="{B302682C-962B-42C3-97A7-647ECD407CE6}" destId="{40268409-140E-427B-A198-4C28182D013B}" srcOrd="3" destOrd="0" parTransId="{F94415EE-455E-4F1B-A963-D1CD2FC5ECF7}" sibTransId="{3645C409-E2BF-4B13-AAC7-9EA57AB04CC5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1993C522-CEA8-4994-9AB5-ED830E4FCA33}" type="presParOf" srcId="{9D04DAE2-99C0-4EB7-8DD5-2B9E55624D10}" destId="{1EE0C7B5-B25F-46DC-92A4-3D32F88AB3DA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5BB49BEF-516B-48D0-AE43-731F385A70F3}" type="presParOf" srcId="{9D04DAE2-99C0-4EB7-8DD5-2B9E55624D10}" destId="{69ADC657-DB34-42C6-93C8-28EBDEEE90EA}" srcOrd="2" destOrd="0" presId="urn:microsoft.com/office/officeart/2005/8/layout/StepDownProcess"/>
    <dgm:cxn modelId="{489BACAE-1057-4CBC-903D-79B093E7DC08}" type="presParOf" srcId="{C49FFF7F-A1EF-46B0-A2CE-5774D156DD50}" destId="{020A08C3-A0E4-4D3A-98F6-CC56E04BDCD9}" srcOrd="5" destOrd="0" presId="urn:microsoft.com/office/officeart/2005/8/layout/StepDownProcess"/>
    <dgm:cxn modelId="{4AC68D45-6FBC-4EE3-BBCA-8AEC3133B920}" type="presParOf" srcId="{C49FFF7F-A1EF-46B0-A2CE-5774D156DD50}" destId="{CB176478-844E-488B-8B80-487222B9DFFB}" srcOrd="6" destOrd="0" presId="urn:microsoft.com/office/officeart/2005/8/layout/StepDownProcess"/>
    <dgm:cxn modelId="{9E42079A-2C4E-4FCE-8317-96C4B7E45DED}" type="presParOf" srcId="{CB176478-844E-488B-8B80-487222B9DFFB}" destId="{7C0C95CC-0950-4475-8726-00AF20962164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3. Traitement de variables catégorielles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1800" dirty="0"/>
            <a:t>a) Labélisation valeurs manquantes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 custT="1"/>
      <dgm:spPr/>
      <dgm:t>
        <a:bodyPr/>
        <a:lstStyle/>
        <a:p>
          <a:r>
            <a:rPr lang="fr-FR" sz="1800" dirty="0"/>
            <a:t>b) Séparation des chaînes de caractère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 custT="1"/>
      <dgm:spPr/>
      <dgm:t>
        <a:bodyPr/>
        <a:lstStyle/>
        <a:p>
          <a:r>
            <a:rPr lang="fr-FR" sz="1800" dirty="0"/>
            <a:t>c) Suppression sources d’erreur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40268409-140E-427B-A198-4C28182D013B}">
      <dgm:prSet custT="1"/>
      <dgm:spPr/>
      <dgm:t>
        <a:bodyPr/>
        <a:lstStyle/>
        <a:p>
          <a:r>
            <a:rPr lang="fr-FR" sz="1800" dirty="0"/>
            <a:t>Comptage des occurrences</a:t>
          </a:r>
        </a:p>
      </dgm:t>
    </dgm:pt>
    <dgm:pt modelId="{F94415EE-455E-4F1B-A963-D1CD2FC5ECF7}" type="parTrans" cxnId="{585AB1DC-D4DB-4E32-86F5-1B854BDEF57E}">
      <dgm:prSet/>
      <dgm:spPr/>
      <dgm:t>
        <a:bodyPr/>
        <a:lstStyle/>
        <a:p>
          <a:endParaRPr lang="fr-FR"/>
        </a:p>
      </dgm:t>
    </dgm:pt>
    <dgm:pt modelId="{3645C409-E2BF-4B13-AAC7-9EA57AB04CC5}" type="sibTrans" cxnId="{585AB1DC-D4DB-4E32-86F5-1B854BDEF57E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4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3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4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1EE0C7B5-B25F-46DC-92A4-3D32F88AB3DA}" type="pres">
      <dgm:prSet presAssocID="{D1A4BFF0-8C11-4B48-B9CF-DFF54AA55C96}" presName="bentUpArrow1" presStyleLbl="alignImgPlace1" presStyleIdx="2" presStyleCnt="3" custScaleY="175954" custLinFactX="-110406" custLinFactNeighborX="-200000" custLinFactNeighborY="-30569"/>
      <dgm:spPr/>
    </dgm:pt>
    <dgm:pt modelId="{60FCC3EF-44FF-47C2-816E-00B2C5550D88}" type="pres">
      <dgm:prSet presAssocID="{D1A4BFF0-8C11-4B48-B9CF-DFF54AA55C96}" presName="ParentText" presStyleLbl="node1" presStyleIdx="2" presStyleCnt="4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  <dgm:pt modelId="{69ADC657-DB34-42C6-93C8-28EBDEEE90EA}" type="pres">
      <dgm:prSet presAssocID="{D1A4BFF0-8C11-4B48-B9CF-DFF54AA55C9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20A08C3-A0E4-4D3A-98F6-CC56E04BDCD9}" type="pres">
      <dgm:prSet presAssocID="{17036C50-B2C1-4584-A212-46EB4E5F5A15}" presName="sibTrans" presStyleCnt="0"/>
      <dgm:spPr/>
    </dgm:pt>
    <dgm:pt modelId="{CB176478-844E-488B-8B80-487222B9DFFB}" type="pres">
      <dgm:prSet presAssocID="{40268409-140E-427B-A198-4C28182D013B}" presName="composite" presStyleCnt="0"/>
      <dgm:spPr/>
    </dgm:pt>
    <dgm:pt modelId="{7C0C95CC-0950-4475-8726-00AF20962164}" type="pres">
      <dgm:prSet presAssocID="{40268409-140E-427B-A198-4C28182D013B}" presName="ParentText" presStyleLbl="node1" presStyleIdx="3" presStyleCnt="4" custScaleX="313124" custLinFactX="-55333" custLinFactNeighborX="-100000" custLinFactNeighborY="-3155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A3AA52C1-A1C9-4DE3-8A91-5E558FE805C8}" type="presOf" srcId="{40268409-140E-427B-A198-4C28182D013B}" destId="{7C0C95CC-0950-4475-8726-00AF20962164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585AB1DC-D4DB-4E32-86F5-1B854BDEF57E}" srcId="{B302682C-962B-42C3-97A7-647ECD407CE6}" destId="{40268409-140E-427B-A198-4C28182D013B}" srcOrd="3" destOrd="0" parTransId="{F94415EE-455E-4F1B-A963-D1CD2FC5ECF7}" sibTransId="{3645C409-E2BF-4B13-AAC7-9EA57AB04CC5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1993C522-CEA8-4994-9AB5-ED830E4FCA33}" type="presParOf" srcId="{9D04DAE2-99C0-4EB7-8DD5-2B9E55624D10}" destId="{1EE0C7B5-B25F-46DC-92A4-3D32F88AB3DA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5BB49BEF-516B-48D0-AE43-731F385A70F3}" type="presParOf" srcId="{9D04DAE2-99C0-4EB7-8DD5-2B9E55624D10}" destId="{69ADC657-DB34-42C6-93C8-28EBDEEE90EA}" srcOrd="2" destOrd="0" presId="urn:microsoft.com/office/officeart/2005/8/layout/StepDownProcess"/>
    <dgm:cxn modelId="{489BACAE-1057-4CBC-903D-79B093E7DC08}" type="presParOf" srcId="{C49FFF7F-A1EF-46B0-A2CE-5774D156DD50}" destId="{020A08C3-A0E4-4D3A-98F6-CC56E04BDCD9}" srcOrd="5" destOrd="0" presId="urn:microsoft.com/office/officeart/2005/8/layout/StepDownProcess"/>
    <dgm:cxn modelId="{4AC68D45-6FBC-4EE3-BBCA-8AEC3133B920}" type="presParOf" srcId="{C49FFF7F-A1EF-46B0-A2CE-5774D156DD50}" destId="{CB176478-844E-488B-8B80-487222B9DFFB}" srcOrd="6" destOrd="0" presId="urn:microsoft.com/office/officeart/2005/8/layout/StepDownProcess"/>
    <dgm:cxn modelId="{9E42079A-2C4E-4FCE-8317-96C4B7E45DED}" type="presParOf" srcId="{CB176478-844E-488B-8B80-487222B9DFFB}" destId="{7C0C95CC-0950-4475-8726-00AF20962164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40268409-140E-427B-A198-4C28182D013B}">
      <dgm:prSet custT="1"/>
      <dgm:spPr/>
      <dgm:t>
        <a:bodyPr/>
        <a:lstStyle/>
        <a:p>
          <a:r>
            <a:rPr lang="fr-FR" sz="1800" dirty="0"/>
            <a:t>Comptage des occurrences</a:t>
          </a:r>
        </a:p>
      </dgm:t>
    </dgm:pt>
    <dgm:pt modelId="{F94415EE-455E-4F1B-A963-D1CD2FC5ECF7}" type="parTrans" cxnId="{585AB1DC-D4DB-4E32-86F5-1B854BDEF57E}">
      <dgm:prSet/>
      <dgm:spPr/>
      <dgm:t>
        <a:bodyPr/>
        <a:lstStyle/>
        <a:p>
          <a:endParaRPr lang="fr-FR"/>
        </a:p>
      </dgm:t>
    </dgm:pt>
    <dgm:pt modelId="{3645C409-E2BF-4B13-AAC7-9EA57AB04CC5}" type="sibTrans" cxnId="{585AB1DC-D4DB-4E32-86F5-1B854BDEF57E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CB176478-844E-488B-8B80-487222B9DFFB}" type="pres">
      <dgm:prSet presAssocID="{40268409-140E-427B-A198-4C28182D013B}" presName="composite" presStyleCnt="0"/>
      <dgm:spPr/>
    </dgm:pt>
    <dgm:pt modelId="{7C0C95CC-0950-4475-8726-00AF20962164}" type="pres">
      <dgm:prSet presAssocID="{40268409-140E-427B-A198-4C28182D013B}" presName="ParentText" presStyleLbl="node1" presStyleIdx="0" presStyleCnt="1" custScaleX="647853" custScaleY="191114" custLinFactNeighborX="-85065" custLinFactNeighborY="-28173">
        <dgm:presLayoutVars>
          <dgm:chMax val="1"/>
          <dgm:chPref val="1"/>
          <dgm:bulletEnabled val="1"/>
        </dgm:presLayoutVars>
      </dgm:prSet>
      <dgm:spPr/>
    </dgm:pt>
  </dgm:ptLst>
  <dgm:cxnLst>
    <dgm:cxn modelId="{A3AA52C1-A1C9-4DE3-8A91-5E558FE805C8}" type="presOf" srcId="{40268409-140E-427B-A198-4C28182D013B}" destId="{7C0C95CC-0950-4475-8726-00AF20962164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585AB1DC-D4DB-4E32-86F5-1B854BDEF57E}" srcId="{B302682C-962B-42C3-97A7-647ECD407CE6}" destId="{40268409-140E-427B-A198-4C28182D013B}" srcOrd="0" destOrd="0" parTransId="{F94415EE-455E-4F1B-A963-D1CD2FC5ECF7}" sibTransId="{3645C409-E2BF-4B13-AAC7-9EA57AB04CC5}"/>
    <dgm:cxn modelId="{4AC68D45-6FBC-4EE3-BBCA-8AEC3133B920}" type="presParOf" srcId="{C49FFF7F-A1EF-46B0-A2CE-5774D156DD50}" destId="{CB176478-844E-488B-8B80-487222B9DFFB}" srcOrd="0" destOrd="0" presId="urn:microsoft.com/office/officeart/2005/8/layout/StepDownProcess"/>
    <dgm:cxn modelId="{9E42079A-2C4E-4FCE-8317-96C4B7E45DED}" type="presParOf" srcId="{CB176478-844E-488B-8B80-487222B9DFFB}" destId="{7C0C95CC-0950-4475-8726-00AF20962164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40268409-140E-427B-A198-4C28182D013B}">
      <dgm:prSet custT="1"/>
      <dgm:spPr/>
      <dgm:t>
        <a:bodyPr/>
        <a:lstStyle/>
        <a:p>
          <a:r>
            <a:rPr lang="fr-FR" sz="1800" dirty="0"/>
            <a:t>Comptage des occurrences</a:t>
          </a:r>
        </a:p>
      </dgm:t>
    </dgm:pt>
    <dgm:pt modelId="{F94415EE-455E-4F1B-A963-D1CD2FC5ECF7}" type="parTrans" cxnId="{585AB1DC-D4DB-4E32-86F5-1B854BDEF57E}">
      <dgm:prSet/>
      <dgm:spPr/>
      <dgm:t>
        <a:bodyPr/>
        <a:lstStyle/>
        <a:p>
          <a:endParaRPr lang="fr-FR"/>
        </a:p>
      </dgm:t>
    </dgm:pt>
    <dgm:pt modelId="{3645C409-E2BF-4B13-AAC7-9EA57AB04CC5}" type="sibTrans" cxnId="{585AB1DC-D4DB-4E32-86F5-1B854BDEF57E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CB176478-844E-488B-8B80-487222B9DFFB}" type="pres">
      <dgm:prSet presAssocID="{40268409-140E-427B-A198-4C28182D013B}" presName="composite" presStyleCnt="0"/>
      <dgm:spPr/>
    </dgm:pt>
    <dgm:pt modelId="{7C0C95CC-0950-4475-8726-00AF20962164}" type="pres">
      <dgm:prSet presAssocID="{40268409-140E-427B-A198-4C28182D013B}" presName="ParentText" presStyleLbl="node1" presStyleIdx="0" presStyleCnt="1" custScaleX="647853" custScaleY="191114" custLinFactNeighborX="-85065" custLinFactNeighborY="-28173">
        <dgm:presLayoutVars>
          <dgm:chMax val="1"/>
          <dgm:chPref val="1"/>
          <dgm:bulletEnabled val="1"/>
        </dgm:presLayoutVars>
      </dgm:prSet>
      <dgm:spPr/>
    </dgm:pt>
  </dgm:ptLst>
  <dgm:cxnLst>
    <dgm:cxn modelId="{A3AA52C1-A1C9-4DE3-8A91-5E558FE805C8}" type="presOf" srcId="{40268409-140E-427B-A198-4C28182D013B}" destId="{7C0C95CC-0950-4475-8726-00AF20962164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585AB1DC-D4DB-4E32-86F5-1B854BDEF57E}" srcId="{B302682C-962B-42C3-97A7-647ECD407CE6}" destId="{40268409-140E-427B-A198-4C28182D013B}" srcOrd="0" destOrd="0" parTransId="{F94415EE-455E-4F1B-A963-D1CD2FC5ECF7}" sibTransId="{3645C409-E2BF-4B13-AAC7-9EA57AB04CC5}"/>
    <dgm:cxn modelId="{4AC68D45-6FBC-4EE3-BBCA-8AEC3133B920}" type="presParOf" srcId="{C49FFF7F-A1EF-46B0-A2CE-5774D156DD50}" destId="{CB176478-844E-488B-8B80-487222B9DFFB}" srcOrd="0" destOrd="0" presId="urn:microsoft.com/office/officeart/2005/8/layout/StepDownProcess"/>
    <dgm:cxn modelId="{9E42079A-2C4E-4FCE-8317-96C4B7E45DED}" type="presParOf" srcId="{CB176478-844E-488B-8B80-487222B9DFFB}" destId="{7C0C95CC-0950-4475-8726-00AF20962164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4. Re-calcul du Nutri-score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4. Re-calcul du Nutri-score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colonne par % remplissage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colonnes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des colonnes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Filtrage par pays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valeurs aberrantes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4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5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4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5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4" custScaleY="129447" custLinFactX="-101104" custLinFactNeighborX="-200000" custLinFactNeighborY="-26684"/>
      <dgm:spPr/>
    </dgm:pt>
    <dgm:pt modelId="{60FCC3EF-44FF-47C2-816E-00B2C5550D88}" type="pres">
      <dgm:prSet presAssocID="{D1A4BFF0-8C11-4B48-B9CF-DFF54AA55C96}" presName="ParentText" presStyleLbl="node1" presStyleIdx="2" presStyleCnt="5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4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5" custScaleX="345359" custLinFactX="-58583" custLinFactNeighborX="-100000" custLinFactNeighborY="-15788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5C7CD230-946F-4372-8BD8-3371873A4BB5}" type="pres">
      <dgm:prSet presAssocID="{0D7774E3-9C52-486F-B052-F4B0911F6152}" presName="ParentText" presStyleLbl="node1" presStyleIdx="4" presStyleCnt="5" custScaleX="374328" custLinFactX="-100000" custLinFactNeighborX="-101306" custLinFactNeighborY="1152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C4C66AC1-33F8-4231-82A5-9F837D9ECC13}" type="presParOf" srcId="{C6E2BC8C-5D88-4216-88D3-03220153CCF6}" destId="{5C7CD230-946F-4372-8BD8-3371873A4BB5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colonne par % remplissage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colonnes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des colonnes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Filtrage par pays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valeurs aberrantes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4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5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4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5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4" custScaleY="129447" custLinFactX="-101104" custLinFactNeighborX="-200000" custLinFactNeighborY="-26684"/>
      <dgm:spPr/>
    </dgm:pt>
    <dgm:pt modelId="{60FCC3EF-44FF-47C2-816E-00B2C5550D88}" type="pres">
      <dgm:prSet presAssocID="{D1A4BFF0-8C11-4B48-B9CF-DFF54AA55C96}" presName="ParentText" presStyleLbl="node1" presStyleIdx="2" presStyleCnt="5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4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5" custScaleX="345359" custLinFactX="-58583" custLinFactNeighborX="-100000" custLinFactNeighborY="-15788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5C7CD230-946F-4372-8BD8-3371873A4BB5}" type="pres">
      <dgm:prSet presAssocID="{0D7774E3-9C52-486F-B052-F4B0911F6152}" presName="ParentText" presStyleLbl="node1" presStyleIdx="4" presStyleCnt="5" custScaleX="374328" custLinFactX="-100000" custLinFactNeighborX="-101306" custLinFactNeighborY="1152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C4C66AC1-33F8-4231-82A5-9F837D9ECC13}" type="presParOf" srcId="{C6E2BC8C-5D88-4216-88D3-03220153CCF6}" destId="{5C7CD230-946F-4372-8BD8-3371873A4BB5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colonne par % remplissage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colonnes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des colonnes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Filtrage par pays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valeurs aberrantes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4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5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4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5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4" custScaleY="129447" custLinFactX="-101104" custLinFactNeighborX="-200000" custLinFactNeighborY="-26684"/>
      <dgm:spPr/>
    </dgm:pt>
    <dgm:pt modelId="{60FCC3EF-44FF-47C2-816E-00B2C5550D88}" type="pres">
      <dgm:prSet presAssocID="{D1A4BFF0-8C11-4B48-B9CF-DFF54AA55C96}" presName="ParentText" presStyleLbl="node1" presStyleIdx="2" presStyleCnt="5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4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5" custScaleX="345359" custLinFactX="-58583" custLinFactNeighborX="-100000" custLinFactNeighborY="-15788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5C7CD230-946F-4372-8BD8-3371873A4BB5}" type="pres">
      <dgm:prSet presAssocID="{0D7774E3-9C52-486F-B052-F4B0911F6152}" presName="ParentText" presStyleLbl="node1" presStyleIdx="4" presStyleCnt="5" custScaleX="374328" custLinFactX="-100000" custLinFactNeighborX="-101306" custLinFactNeighborY="1152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C4C66AC1-33F8-4231-82A5-9F837D9ECC13}" type="presParOf" srcId="{C6E2BC8C-5D88-4216-88D3-03220153CCF6}" destId="{5C7CD230-946F-4372-8BD8-3371873A4BB5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colonne par % remplissage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colonnes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des colonnes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Filtrage par pays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valeurs aberrantes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4" custScaleY="153727" custLinFactNeighborX="-73606" custLinFactNeighborY="-66683"/>
      <dgm:spPr/>
    </dgm:pt>
    <dgm:pt modelId="{93AAC618-069D-41A4-B4C6-F5B15203A746}" type="pres">
      <dgm:prSet presAssocID="{D1DEEA07-27AE-4788-8C9E-10F9E64A2E02}" presName="ParentText" presStyleLbl="node1" presStyleIdx="0" presStyleCnt="5" custScaleX="37204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4" custScaleX="88975" custScaleY="149819" custLinFactX="-100000" custLinFactNeighborX="-106091" custLinFactNeighborY="-50081"/>
      <dgm:spPr/>
    </dgm:pt>
    <dgm:pt modelId="{FA0D765A-4CC3-48A4-8F21-8493A1789AB5}" type="pres">
      <dgm:prSet presAssocID="{3B8B32C6-7326-4B02-8730-9F4E044A1308}" presName="ParentText" presStyleLbl="node1" presStyleIdx="1" presStyleCnt="5" custScaleX="381861" custLinFactNeighborX="-12888" custLinFactNeighborY="-59130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4" custScaleY="129447" custLinFactX="-101104" custLinFactNeighborX="-200000" custLinFactNeighborY="-26684"/>
      <dgm:spPr/>
    </dgm:pt>
    <dgm:pt modelId="{60FCC3EF-44FF-47C2-816E-00B2C5550D88}" type="pres">
      <dgm:prSet presAssocID="{D1A4BFF0-8C11-4B48-B9CF-DFF54AA55C96}" presName="ParentText" presStyleLbl="node1" presStyleIdx="2" presStyleCnt="5" custScaleX="380904" custLinFactNeighborX="-99557" custLinFactNeighborY="-33610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4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5" custScaleX="345359" custLinFactX="-58583" custLinFactNeighborX="-100000" custLinFactNeighborY="-15788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5C7CD230-946F-4372-8BD8-3371873A4BB5}" type="pres">
      <dgm:prSet presAssocID="{0D7774E3-9C52-486F-B052-F4B0911F6152}" presName="ParentText" presStyleLbl="node1" presStyleIdx="4" presStyleCnt="5" custScaleX="374328" custLinFactX="-100000" custLinFactNeighborX="-101306" custLinFactNeighborY="1152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C4C66AC1-33F8-4231-82A5-9F837D9ECC13}" type="presParOf" srcId="{C6E2BC8C-5D88-4216-88D3-03220153CCF6}" destId="{5C7CD230-946F-4372-8BD8-3371873A4BB5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1776684" y="1778578"/>
          <a:ext cx="567502" cy="6460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6595" y="1149491"/>
          <a:ext cx="4194810" cy="6687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1. Filtrage méthode entonnoir</a:t>
          </a:r>
        </a:p>
      </dsp:txBody>
      <dsp:txXfrm>
        <a:off x="39244" y="1182140"/>
        <a:ext cx="4129512" cy="603408"/>
      </dsp:txXfrm>
    </dsp:sp>
    <dsp:sp modelId="{59466D1B-3EE5-4C53-81A3-A5930212D874}">
      <dsp:nvSpPr>
        <dsp:cNvPr id="0" name=""/>
        <dsp:cNvSpPr/>
      </dsp:nvSpPr>
      <dsp:spPr>
        <a:xfrm>
          <a:off x="2581670" y="1213267"/>
          <a:ext cx="694822" cy="540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3203449" y="2498635"/>
          <a:ext cx="567502" cy="6460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2412290" y="1891334"/>
          <a:ext cx="2517081" cy="6687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2. Imputation valeurs manquantes</a:t>
          </a:r>
        </a:p>
      </dsp:txBody>
      <dsp:txXfrm>
        <a:off x="2444939" y="1923983"/>
        <a:ext cx="2451783" cy="603408"/>
      </dsp:txXfrm>
    </dsp:sp>
    <dsp:sp modelId="{58F48EE4-026C-42AE-BD7C-568193B69588}">
      <dsp:nvSpPr>
        <dsp:cNvPr id="0" name=""/>
        <dsp:cNvSpPr/>
      </dsp:nvSpPr>
      <dsp:spPr>
        <a:xfrm>
          <a:off x="3756314" y="1964445"/>
          <a:ext cx="694822" cy="540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5238862" y="3260187"/>
          <a:ext cx="567502" cy="6460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4126988" y="2684500"/>
          <a:ext cx="3065130" cy="6687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3. Traitement de variables catégorielles</a:t>
          </a:r>
        </a:p>
      </dsp:txBody>
      <dsp:txXfrm>
        <a:off x="4159637" y="2717149"/>
        <a:ext cx="2999832" cy="603408"/>
      </dsp:txXfrm>
    </dsp:sp>
    <dsp:sp modelId="{45DCE9D8-6D85-4CDA-8A5A-B2C2CBF20E83}">
      <dsp:nvSpPr>
        <dsp:cNvPr id="0" name=""/>
        <dsp:cNvSpPr/>
      </dsp:nvSpPr>
      <dsp:spPr>
        <a:xfrm>
          <a:off x="6043848" y="2715624"/>
          <a:ext cx="694822" cy="540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CE3B3-7F1E-4ED3-BA62-9138FDE09136}">
      <dsp:nvSpPr>
        <dsp:cNvPr id="0" name=""/>
        <dsp:cNvSpPr/>
      </dsp:nvSpPr>
      <dsp:spPr>
        <a:xfrm>
          <a:off x="6053717" y="3439183"/>
          <a:ext cx="2608698" cy="66870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4. Re-calcul du Nutri-score</a:t>
          </a:r>
        </a:p>
      </dsp:txBody>
      <dsp:txXfrm>
        <a:off x="6086366" y="3471832"/>
        <a:ext cx="2543400" cy="6034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1/ Filtrage méthode « entonnoir »</a:t>
          </a:r>
        </a:p>
      </dsp:txBody>
      <dsp:txXfrm>
        <a:off x="273187" y="292456"/>
        <a:ext cx="2553822" cy="4719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701198" y="758398"/>
          <a:ext cx="743465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09622" y="98328"/>
          <a:ext cx="3028963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colonne par % remplissage</a:t>
          </a:r>
        </a:p>
      </dsp:txBody>
      <dsp:txXfrm>
        <a:off x="137446" y="126152"/>
        <a:ext cx="2973315" cy="514225"/>
      </dsp:txXfrm>
    </dsp:sp>
    <dsp:sp modelId="{59466D1B-3EE5-4C53-81A3-A5930212D874}">
      <dsp:nvSpPr>
        <dsp:cNvPr id="0" name=""/>
        <dsp:cNvSpPr/>
      </dsp:nvSpPr>
      <dsp:spPr>
        <a:xfrm>
          <a:off x="1922398" y="599135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75064" y="1639117"/>
          <a:ext cx="724565" cy="489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49820" y="977894"/>
          <a:ext cx="310889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colonnes redondantes</a:t>
          </a:r>
        </a:p>
      </dsp:txBody>
      <dsp:txXfrm>
        <a:off x="1377644" y="1005718"/>
        <a:ext cx="3053248" cy="514225"/>
      </dsp:txXfrm>
    </dsp:sp>
    <dsp:sp modelId="{58F48EE4-026C-42AE-BD7C-568193B69588}">
      <dsp:nvSpPr>
        <dsp:cNvPr id="0" name=""/>
        <dsp:cNvSpPr/>
      </dsp:nvSpPr>
      <dsp:spPr>
        <a:xfrm>
          <a:off x="3416266" y="1369211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451199" y="2482545"/>
          <a:ext cx="626040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098112" y="1883951"/>
          <a:ext cx="3101104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des colonnes inutiles</a:t>
          </a:r>
        </a:p>
      </dsp:txBody>
      <dsp:txXfrm>
        <a:off x="2125936" y="1911775"/>
        <a:ext cx="3045456" cy="514225"/>
      </dsp:txXfrm>
    </dsp:sp>
    <dsp:sp modelId="{45DCE9D8-6D85-4CDA-8A5A-B2C2CBF20E83}">
      <dsp:nvSpPr>
        <dsp:cNvPr id="0" name=""/>
        <dsp:cNvSpPr/>
      </dsp:nvSpPr>
      <dsp:spPr>
        <a:xfrm>
          <a:off x="4866273" y="2129836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463079" y="3321605"/>
          <a:ext cx="657442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71459" y="2696877"/>
          <a:ext cx="2811717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Filtrage par pays</a:t>
          </a:r>
        </a:p>
      </dsp:txBody>
      <dsp:txXfrm>
        <a:off x="3099283" y="2724701"/>
        <a:ext cx="2756069" cy="514225"/>
      </dsp:txXfrm>
    </dsp:sp>
    <dsp:sp modelId="{E2611EBE-830A-4768-9D69-F0424A0EBAB4}">
      <dsp:nvSpPr>
        <dsp:cNvPr id="0" name=""/>
        <dsp:cNvSpPr/>
      </dsp:nvSpPr>
      <dsp:spPr>
        <a:xfrm>
          <a:off x="6175482" y="2841200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4177535" y="3520478"/>
          <a:ext cx="304756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valeurs aberrantes</a:t>
          </a:r>
        </a:p>
      </dsp:txBody>
      <dsp:txXfrm>
        <a:off x="4205359" y="3548302"/>
        <a:ext cx="2991918" cy="5142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2. Imputation valeurs manquantes</a:t>
          </a:r>
        </a:p>
      </dsp:txBody>
      <dsp:txXfrm>
        <a:off x="273187" y="292456"/>
        <a:ext cx="2553822" cy="4719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884851" y="1308841"/>
          <a:ext cx="937514" cy="6943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38870" y="476489"/>
          <a:ext cx="3819541" cy="7186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a) Colonnes essentielles</a:t>
          </a:r>
        </a:p>
      </dsp:txBody>
      <dsp:txXfrm>
        <a:off x="173956" y="511575"/>
        <a:ext cx="3749369" cy="648442"/>
      </dsp:txXfrm>
    </dsp:sp>
    <dsp:sp modelId="{59466D1B-3EE5-4C53-81A3-A5930212D874}">
      <dsp:nvSpPr>
        <dsp:cNvPr id="0" name=""/>
        <dsp:cNvSpPr/>
      </dsp:nvSpPr>
      <dsp:spPr>
        <a:xfrm>
          <a:off x="2424791" y="1108010"/>
          <a:ext cx="746679" cy="58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860701" y="2419433"/>
          <a:ext cx="913681" cy="6177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702767" y="1585627"/>
          <a:ext cx="3920336" cy="7186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b) Ingrédients mineurs</a:t>
          </a:r>
        </a:p>
      </dsp:txBody>
      <dsp:txXfrm>
        <a:off x="1737853" y="1620713"/>
        <a:ext cx="3850164" cy="648442"/>
      </dsp:txXfrm>
    </dsp:sp>
    <dsp:sp modelId="{58F48EE4-026C-42AE-BD7C-568193B69588}">
      <dsp:nvSpPr>
        <dsp:cNvPr id="0" name=""/>
        <dsp:cNvSpPr/>
      </dsp:nvSpPr>
      <dsp:spPr>
        <a:xfrm>
          <a:off x="4308568" y="2079080"/>
          <a:ext cx="746679" cy="58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646368" y="2728171"/>
          <a:ext cx="3910511" cy="7186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c) Ingrédients majeurs</a:t>
          </a:r>
        </a:p>
      </dsp:txBody>
      <dsp:txXfrm>
        <a:off x="2681454" y="2763257"/>
        <a:ext cx="3840339" cy="6484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2. Imputation valeurs manquantes</a:t>
          </a:r>
        </a:p>
      </dsp:txBody>
      <dsp:txXfrm>
        <a:off x="273187" y="292456"/>
        <a:ext cx="2553822" cy="47198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884851" y="1308841"/>
          <a:ext cx="937514" cy="6943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38870" y="476489"/>
          <a:ext cx="3819541" cy="7186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a) Colonnes essentielles</a:t>
          </a:r>
        </a:p>
      </dsp:txBody>
      <dsp:txXfrm>
        <a:off x="173956" y="511575"/>
        <a:ext cx="3749369" cy="648442"/>
      </dsp:txXfrm>
    </dsp:sp>
    <dsp:sp modelId="{59466D1B-3EE5-4C53-81A3-A5930212D874}">
      <dsp:nvSpPr>
        <dsp:cNvPr id="0" name=""/>
        <dsp:cNvSpPr/>
      </dsp:nvSpPr>
      <dsp:spPr>
        <a:xfrm>
          <a:off x="2424791" y="1108010"/>
          <a:ext cx="746679" cy="58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860701" y="2419433"/>
          <a:ext cx="913681" cy="6177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702767" y="1585627"/>
          <a:ext cx="3920336" cy="7186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b) Ingrédients mineurs</a:t>
          </a:r>
        </a:p>
      </dsp:txBody>
      <dsp:txXfrm>
        <a:off x="1737853" y="1620713"/>
        <a:ext cx="3850164" cy="648442"/>
      </dsp:txXfrm>
    </dsp:sp>
    <dsp:sp modelId="{58F48EE4-026C-42AE-BD7C-568193B69588}">
      <dsp:nvSpPr>
        <dsp:cNvPr id="0" name=""/>
        <dsp:cNvSpPr/>
      </dsp:nvSpPr>
      <dsp:spPr>
        <a:xfrm>
          <a:off x="4308568" y="2079080"/>
          <a:ext cx="746679" cy="58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646368" y="2728171"/>
          <a:ext cx="3910511" cy="71861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c) Ingrédients majeurs</a:t>
          </a:r>
        </a:p>
      </dsp:txBody>
      <dsp:txXfrm>
        <a:off x="2681454" y="2763257"/>
        <a:ext cx="3840339" cy="64844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3. Traitement de variables catégorielles</a:t>
          </a:r>
        </a:p>
      </dsp:txBody>
      <dsp:txXfrm>
        <a:off x="273187" y="292456"/>
        <a:ext cx="2553822" cy="47198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769012" y="994675"/>
          <a:ext cx="815294" cy="6037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20281" y="270834"/>
          <a:ext cx="3321604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a) Labélisation valeurs manquantes</a:t>
          </a:r>
        </a:p>
      </dsp:txBody>
      <dsp:txXfrm>
        <a:off x="150793" y="301346"/>
        <a:ext cx="3260580" cy="563907"/>
      </dsp:txXfrm>
    </dsp:sp>
    <dsp:sp modelId="{59466D1B-3EE5-4C53-81A3-A5930212D874}">
      <dsp:nvSpPr>
        <dsp:cNvPr id="0" name=""/>
        <dsp:cNvSpPr/>
      </dsp:nvSpPr>
      <dsp:spPr>
        <a:xfrm>
          <a:off x="2108196" y="820026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617644" y="1960484"/>
          <a:ext cx="794568" cy="5372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480300" y="1235378"/>
          <a:ext cx="3409259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b) Séparation des chaînes de caractère</a:t>
          </a:r>
        </a:p>
      </dsp:txBody>
      <dsp:txXfrm>
        <a:off x="1510812" y="1265890"/>
        <a:ext cx="3348235" cy="563907"/>
      </dsp:txXfrm>
    </dsp:sp>
    <dsp:sp modelId="{58F48EE4-026C-42AE-BD7C-568193B69588}">
      <dsp:nvSpPr>
        <dsp:cNvPr id="0" name=""/>
        <dsp:cNvSpPr/>
      </dsp:nvSpPr>
      <dsp:spPr>
        <a:xfrm>
          <a:off x="3746394" y="1664501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0C7B5-B25F-46DC-92A4-3D32F88AB3DA}">
      <dsp:nvSpPr>
        <dsp:cNvPr id="0" name=""/>
        <dsp:cNvSpPr/>
      </dsp:nvSpPr>
      <dsp:spPr>
        <a:xfrm rot="5400000">
          <a:off x="2508598" y="2864795"/>
          <a:ext cx="933176" cy="6037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300888" y="2228973"/>
          <a:ext cx="3400715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c) Suppression sources d’erreur</a:t>
          </a:r>
        </a:p>
      </dsp:txBody>
      <dsp:txXfrm>
        <a:off x="2331400" y="2259485"/>
        <a:ext cx="3339691" cy="563907"/>
      </dsp:txXfrm>
    </dsp:sp>
    <dsp:sp modelId="{69ADC657-DB34-42C6-93C8-28EBDEEE90EA}">
      <dsp:nvSpPr>
        <dsp:cNvPr id="0" name=""/>
        <dsp:cNvSpPr/>
      </dsp:nvSpPr>
      <dsp:spPr>
        <a:xfrm>
          <a:off x="5336492" y="2498614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C95CC-0950-4475-8726-00AF20962164}">
      <dsp:nvSpPr>
        <dsp:cNvPr id="0" name=""/>
        <dsp:cNvSpPr/>
      </dsp:nvSpPr>
      <dsp:spPr>
        <a:xfrm>
          <a:off x="3397289" y="3145238"/>
          <a:ext cx="2795574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Comptage des occurrences</a:t>
          </a:r>
        </a:p>
      </dsp:txBody>
      <dsp:txXfrm>
        <a:off x="3427801" y="3175750"/>
        <a:ext cx="2734550" cy="56390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3. Traitement de variables catégorielles</a:t>
          </a:r>
        </a:p>
      </dsp:txBody>
      <dsp:txXfrm>
        <a:off x="273187" y="292456"/>
        <a:ext cx="2553822" cy="47198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769012" y="994675"/>
          <a:ext cx="815294" cy="6037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20281" y="270834"/>
          <a:ext cx="3321604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a) Labélisation valeurs manquantes</a:t>
          </a:r>
        </a:p>
      </dsp:txBody>
      <dsp:txXfrm>
        <a:off x="150793" y="301346"/>
        <a:ext cx="3260580" cy="563907"/>
      </dsp:txXfrm>
    </dsp:sp>
    <dsp:sp modelId="{59466D1B-3EE5-4C53-81A3-A5930212D874}">
      <dsp:nvSpPr>
        <dsp:cNvPr id="0" name=""/>
        <dsp:cNvSpPr/>
      </dsp:nvSpPr>
      <dsp:spPr>
        <a:xfrm>
          <a:off x="2108196" y="820026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617644" y="1960484"/>
          <a:ext cx="794568" cy="5372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480300" y="1235378"/>
          <a:ext cx="3409259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b) Séparation des chaînes de caractère</a:t>
          </a:r>
        </a:p>
      </dsp:txBody>
      <dsp:txXfrm>
        <a:off x="1510812" y="1265890"/>
        <a:ext cx="3348235" cy="563907"/>
      </dsp:txXfrm>
    </dsp:sp>
    <dsp:sp modelId="{58F48EE4-026C-42AE-BD7C-568193B69588}">
      <dsp:nvSpPr>
        <dsp:cNvPr id="0" name=""/>
        <dsp:cNvSpPr/>
      </dsp:nvSpPr>
      <dsp:spPr>
        <a:xfrm>
          <a:off x="3746394" y="1664501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0C7B5-B25F-46DC-92A4-3D32F88AB3DA}">
      <dsp:nvSpPr>
        <dsp:cNvPr id="0" name=""/>
        <dsp:cNvSpPr/>
      </dsp:nvSpPr>
      <dsp:spPr>
        <a:xfrm rot="5400000">
          <a:off x="2508598" y="2864795"/>
          <a:ext cx="933176" cy="6037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300888" y="2228973"/>
          <a:ext cx="3400715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c) Suppression sources d’erreur</a:t>
          </a:r>
        </a:p>
      </dsp:txBody>
      <dsp:txXfrm>
        <a:off x="2331400" y="2259485"/>
        <a:ext cx="3339691" cy="563907"/>
      </dsp:txXfrm>
    </dsp:sp>
    <dsp:sp modelId="{69ADC657-DB34-42C6-93C8-28EBDEEE90EA}">
      <dsp:nvSpPr>
        <dsp:cNvPr id="0" name=""/>
        <dsp:cNvSpPr/>
      </dsp:nvSpPr>
      <dsp:spPr>
        <a:xfrm>
          <a:off x="5336492" y="2498614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C95CC-0950-4475-8726-00AF20962164}">
      <dsp:nvSpPr>
        <dsp:cNvPr id="0" name=""/>
        <dsp:cNvSpPr/>
      </dsp:nvSpPr>
      <dsp:spPr>
        <a:xfrm>
          <a:off x="3397289" y="3145238"/>
          <a:ext cx="2795574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Comptage des occurrences</a:t>
          </a:r>
        </a:p>
      </dsp:txBody>
      <dsp:txXfrm>
        <a:off x="3427801" y="3175750"/>
        <a:ext cx="2734550" cy="563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1/ Filtrage méthode « entonnoir »</a:t>
          </a:r>
        </a:p>
      </dsp:txBody>
      <dsp:txXfrm>
        <a:off x="273187" y="292456"/>
        <a:ext cx="2553822" cy="47198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3. Traitement de variables catégorielles</a:t>
          </a:r>
        </a:p>
      </dsp:txBody>
      <dsp:txXfrm>
        <a:off x="273187" y="292456"/>
        <a:ext cx="2553822" cy="47198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769012" y="994675"/>
          <a:ext cx="815294" cy="6037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20281" y="270834"/>
          <a:ext cx="3321604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a) Labélisation valeurs manquantes</a:t>
          </a:r>
        </a:p>
      </dsp:txBody>
      <dsp:txXfrm>
        <a:off x="150793" y="301346"/>
        <a:ext cx="3260580" cy="563907"/>
      </dsp:txXfrm>
    </dsp:sp>
    <dsp:sp modelId="{59466D1B-3EE5-4C53-81A3-A5930212D874}">
      <dsp:nvSpPr>
        <dsp:cNvPr id="0" name=""/>
        <dsp:cNvSpPr/>
      </dsp:nvSpPr>
      <dsp:spPr>
        <a:xfrm>
          <a:off x="2108196" y="820026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617644" y="1960484"/>
          <a:ext cx="794568" cy="5372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480300" y="1235378"/>
          <a:ext cx="3409259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b) Séparation des chaînes de caractère</a:t>
          </a:r>
        </a:p>
      </dsp:txBody>
      <dsp:txXfrm>
        <a:off x="1510812" y="1265890"/>
        <a:ext cx="3348235" cy="563907"/>
      </dsp:txXfrm>
    </dsp:sp>
    <dsp:sp modelId="{58F48EE4-026C-42AE-BD7C-568193B69588}">
      <dsp:nvSpPr>
        <dsp:cNvPr id="0" name=""/>
        <dsp:cNvSpPr/>
      </dsp:nvSpPr>
      <dsp:spPr>
        <a:xfrm>
          <a:off x="3746394" y="1664501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0C7B5-B25F-46DC-92A4-3D32F88AB3DA}">
      <dsp:nvSpPr>
        <dsp:cNvPr id="0" name=""/>
        <dsp:cNvSpPr/>
      </dsp:nvSpPr>
      <dsp:spPr>
        <a:xfrm rot="5400000">
          <a:off x="2508598" y="2864795"/>
          <a:ext cx="933176" cy="6037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300888" y="2228973"/>
          <a:ext cx="3400715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c) Suppression sources d’erreur</a:t>
          </a:r>
        </a:p>
      </dsp:txBody>
      <dsp:txXfrm>
        <a:off x="2331400" y="2259485"/>
        <a:ext cx="3339691" cy="563907"/>
      </dsp:txXfrm>
    </dsp:sp>
    <dsp:sp modelId="{69ADC657-DB34-42C6-93C8-28EBDEEE90EA}">
      <dsp:nvSpPr>
        <dsp:cNvPr id="0" name=""/>
        <dsp:cNvSpPr/>
      </dsp:nvSpPr>
      <dsp:spPr>
        <a:xfrm>
          <a:off x="5336492" y="2498614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C95CC-0950-4475-8726-00AF20962164}">
      <dsp:nvSpPr>
        <dsp:cNvPr id="0" name=""/>
        <dsp:cNvSpPr/>
      </dsp:nvSpPr>
      <dsp:spPr>
        <a:xfrm>
          <a:off x="3397289" y="3145238"/>
          <a:ext cx="2795574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Comptage des occurrences</a:t>
          </a:r>
        </a:p>
      </dsp:txBody>
      <dsp:txXfrm>
        <a:off x="3427801" y="3175750"/>
        <a:ext cx="2734550" cy="56390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3. Traitement de variables catégorielles</a:t>
          </a:r>
        </a:p>
      </dsp:txBody>
      <dsp:txXfrm>
        <a:off x="273187" y="292456"/>
        <a:ext cx="2553822" cy="47198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769012" y="994675"/>
          <a:ext cx="815294" cy="6037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20281" y="270834"/>
          <a:ext cx="3321604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a) Labélisation valeurs manquantes</a:t>
          </a:r>
        </a:p>
      </dsp:txBody>
      <dsp:txXfrm>
        <a:off x="150793" y="301346"/>
        <a:ext cx="3260580" cy="563907"/>
      </dsp:txXfrm>
    </dsp:sp>
    <dsp:sp modelId="{59466D1B-3EE5-4C53-81A3-A5930212D874}">
      <dsp:nvSpPr>
        <dsp:cNvPr id="0" name=""/>
        <dsp:cNvSpPr/>
      </dsp:nvSpPr>
      <dsp:spPr>
        <a:xfrm>
          <a:off x="2108196" y="820026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617644" y="1960484"/>
          <a:ext cx="794568" cy="5372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480300" y="1235378"/>
          <a:ext cx="3409259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b) Séparation des chaînes de caractère</a:t>
          </a:r>
        </a:p>
      </dsp:txBody>
      <dsp:txXfrm>
        <a:off x="1510812" y="1265890"/>
        <a:ext cx="3348235" cy="563907"/>
      </dsp:txXfrm>
    </dsp:sp>
    <dsp:sp modelId="{58F48EE4-026C-42AE-BD7C-568193B69588}">
      <dsp:nvSpPr>
        <dsp:cNvPr id="0" name=""/>
        <dsp:cNvSpPr/>
      </dsp:nvSpPr>
      <dsp:spPr>
        <a:xfrm>
          <a:off x="3746394" y="1664501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0C7B5-B25F-46DC-92A4-3D32F88AB3DA}">
      <dsp:nvSpPr>
        <dsp:cNvPr id="0" name=""/>
        <dsp:cNvSpPr/>
      </dsp:nvSpPr>
      <dsp:spPr>
        <a:xfrm rot="5400000">
          <a:off x="2508598" y="2864795"/>
          <a:ext cx="933176" cy="60378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300888" y="2228973"/>
          <a:ext cx="3400715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c) Suppression sources d’erreur</a:t>
          </a:r>
        </a:p>
      </dsp:txBody>
      <dsp:txXfrm>
        <a:off x="2331400" y="2259485"/>
        <a:ext cx="3339691" cy="563907"/>
      </dsp:txXfrm>
    </dsp:sp>
    <dsp:sp modelId="{69ADC657-DB34-42C6-93C8-28EBDEEE90EA}">
      <dsp:nvSpPr>
        <dsp:cNvPr id="0" name=""/>
        <dsp:cNvSpPr/>
      </dsp:nvSpPr>
      <dsp:spPr>
        <a:xfrm>
          <a:off x="5336492" y="2498614"/>
          <a:ext cx="649338" cy="505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0C95CC-0950-4475-8726-00AF20962164}">
      <dsp:nvSpPr>
        <dsp:cNvPr id="0" name=""/>
        <dsp:cNvSpPr/>
      </dsp:nvSpPr>
      <dsp:spPr>
        <a:xfrm>
          <a:off x="3397289" y="3145238"/>
          <a:ext cx="2795574" cy="624931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Comptage des occurrences</a:t>
          </a:r>
        </a:p>
      </dsp:txBody>
      <dsp:txXfrm>
        <a:off x="3427801" y="3175750"/>
        <a:ext cx="2734550" cy="56390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C95CC-0950-4475-8726-00AF20962164}">
      <dsp:nvSpPr>
        <dsp:cNvPr id="0" name=""/>
        <dsp:cNvSpPr/>
      </dsp:nvSpPr>
      <dsp:spPr>
        <a:xfrm>
          <a:off x="0" y="0"/>
          <a:ext cx="2997161" cy="61887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Comptage des occurrences</a:t>
          </a:r>
        </a:p>
      </dsp:txBody>
      <dsp:txXfrm>
        <a:off x="30216" y="30216"/>
        <a:ext cx="2936729" cy="55844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C95CC-0950-4475-8726-00AF20962164}">
      <dsp:nvSpPr>
        <dsp:cNvPr id="0" name=""/>
        <dsp:cNvSpPr/>
      </dsp:nvSpPr>
      <dsp:spPr>
        <a:xfrm>
          <a:off x="0" y="0"/>
          <a:ext cx="2997161" cy="61887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Comptage des occurrences</a:t>
          </a:r>
        </a:p>
      </dsp:txBody>
      <dsp:txXfrm>
        <a:off x="30216" y="30216"/>
        <a:ext cx="2936729" cy="55844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4. Re-calcul du Nutri-score</a:t>
          </a:r>
        </a:p>
      </dsp:txBody>
      <dsp:txXfrm>
        <a:off x="273187" y="292456"/>
        <a:ext cx="2553822" cy="47198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4. Re-calcul du Nutri-score</a:t>
          </a:r>
        </a:p>
      </dsp:txBody>
      <dsp:txXfrm>
        <a:off x="273187" y="292456"/>
        <a:ext cx="2553822" cy="471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701198" y="758398"/>
          <a:ext cx="743465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09622" y="98328"/>
          <a:ext cx="3028963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colonne par % remplissage</a:t>
          </a:r>
        </a:p>
      </dsp:txBody>
      <dsp:txXfrm>
        <a:off x="137446" y="126152"/>
        <a:ext cx="2973315" cy="514225"/>
      </dsp:txXfrm>
    </dsp:sp>
    <dsp:sp modelId="{59466D1B-3EE5-4C53-81A3-A5930212D874}">
      <dsp:nvSpPr>
        <dsp:cNvPr id="0" name=""/>
        <dsp:cNvSpPr/>
      </dsp:nvSpPr>
      <dsp:spPr>
        <a:xfrm>
          <a:off x="1922398" y="599135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75064" y="1639117"/>
          <a:ext cx="724565" cy="489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49820" y="977894"/>
          <a:ext cx="310889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colonnes redondantes</a:t>
          </a:r>
        </a:p>
      </dsp:txBody>
      <dsp:txXfrm>
        <a:off x="1377644" y="1005718"/>
        <a:ext cx="3053248" cy="514225"/>
      </dsp:txXfrm>
    </dsp:sp>
    <dsp:sp modelId="{58F48EE4-026C-42AE-BD7C-568193B69588}">
      <dsp:nvSpPr>
        <dsp:cNvPr id="0" name=""/>
        <dsp:cNvSpPr/>
      </dsp:nvSpPr>
      <dsp:spPr>
        <a:xfrm>
          <a:off x="3416266" y="1369211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451199" y="2482545"/>
          <a:ext cx="626040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098112" y="1883951"/>
          <a:ext cx="3101104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des colonnes inutiles</a:t>
          </a:r>
        </a:p>
      </dsp:txBody>
      <dsp:txXfrm>
        <a:off x="2125936" y="1911775"/>
        <a:ext cx="3045456" cy="514225"/>
      </dsp:txXfrm>
    </dsp:sp>
    <dsp:sp modelId="{45DCE9D8-6D85-4CDA-8A5A-B2C2CBF20E83}">
      <dsp:nvSpPr>
        <dsp:cNvPr id="0" name=""/>
        <dsp:cNvSpPr/>
      </dsp:nvSpPr>
      <dsp:spPr>
        <a:xfrm>
          <a:off x="4866273" y="2129836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463079" y="3321605"/>
          <a:ext cx="657442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71459" y="2696877"/>
          <a:ext cx="2811717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Filtrage par pays</a:t>
          </a:r>
        </a:p>
      </dsp:txBody>
      <dsp:txXfrm>
        <a:off x="3099283" y="2724701"/>
        <a:ext cx="2756069" cy="514225"/>
      </dsp:txXfrm>
    </dsp:sp>
    <dsp:sp modelId="{E2611EBE-830A-4768-9D69-F0424A0EBAB4}">
      <dsp:nvSpPr>
        <dsp:cNvPr id="0" name=""/>
        <dsp:cNvSpPr/>
      </dsp:nvSpPr>
      <dsp:spPr>
        <a:xfrm>
          <a:off x="6175482" y="2841200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4177535" y="3520478"/>
          <a:ext cx="304756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valeurs aberrantes</a:t>
          </a:r>
        </a:p>
      </dsp:txBody>
      <dsp:txXfrm>
        <a:off x="4205359" y="3548302"/>
        <a:ext cx="2991918" cy="5142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1/ Filtrage méthode « entonnoir »</a:t>
          </a:r>
        </a:p>
      </dsp:txBody>
      <dsp:txXfrm>
        <a:off x="273187" y="292456"/>
        <a:ext cx="2553822" cy="4719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701198" y="758398"/>
          <a:ext cx="743465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09622" y="98328"/>
          <a:ext cx="3028963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colonne par % remplissage</a:t>
          </a:r>
        </a:p>
      </dsp:txBody>
      <dsp:txXfrm>
        <a:off x="137446" y="126152"/>
        <a:ext cx="2973315" cy="514225"/>
      </dsp:txXfrm>
    </dsp:sp>
    <dsp:sp modelId="{59466D1B-3EE5-4C53-81A3-A5930212D874}">
      <dsp:nvSpPr>
        <dsp:cNvPr id="0" name=""/>
        <dsp:cNvSpPr/>
      </dsp:nvSpPr>
      <dsp:spPr>
        <a:xfrm>
          <a:off x="1922398" y="599135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75064" y="1639117"/>
          <a:ext cx="724565" cy="489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49820" y="977894"/>
          <a:ext cx="310889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colonnes redondantes</a:t>
          </a:r>
        </a:p>
      </dsp:txBody>
      <dsp:txXfrm>
        <a:off x="1377644" y="1005718"/>
        <a:ext cx="3053248" cy="514225"/>
      </dsp:txXfrm>
    </dsp:sp>
    <dsp:sp modelId="{58F48EE4-026C-42AE-BD7C-568193B69588}">
      <dsp:nvSpPr>
        <dsp:cNvPr id="0" name=""/>
        <dsp:cNvSpPr/>
      </dsp:nvSpPr>
      <dsp:spPr>
        <a:xfrm>
          <a:off x="3416266" y="1369211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451199" y="2482545"/>
          <a:ext cx="626040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098112" y="1883951"/>
          <a:ext cx="3101104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des colonnes inutiles</a:t>
          </a:r>
        </a:p>
      </dsp:txBody>
      <dsp:txXfrm>
        <a:off x="2125936" y="1911775"/>
        <a:ext cx="3045456" cy="514225"/>
      </dsp:txXfrm>
    </dsp:sp>
    <dsp:sp modelId="{45DCE9D8-6D85-4CDA-8A5A-B2C2CBF20E83}">
      <dsp:nvSpPr>
        <dsp:cNvPr id="0" name=""/>
        <dsp:cNvSpPr/>
      </dsp:nvSpPr>
      <dsp:spPr>
        <a:xfrm>
          <a:off x="4866273" y="2129836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463079" y="3321605"/>
          <a:ext cx="657442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71459" y="2696877"/>
          <a:ext cx="2811717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Filtrage par pays</a:t>
          </a:r>
        </a:p>
      </dsp:txBody>
      <dsp:txXfrm>
        <a:off x="3099283" y="2724701"/>
        <a:ext cx="2756069" cy="514225"/>
      </dsp:txXfrm>
    </dsp:sp>
    <dsp:sp modelId="{E2611EBE-830A-4768-9D69-F0424A0EBAB4}">
      <dsp:nvSpPr>
        <dsp:cNvPr id="0" name=""/>
        <dsp:cNvSpPr/>
      </dsp:nvSpPr>
      <dsp:spPr>
        <a:xfrm>
          <a:off x="6175482" y="2841200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4177535" y="3520478"/>
          <a:ext cx="304756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valeurs aberrantes</a:t>
          </a:r>
        </a:p>
      </dsp:txBody>
      <dsp:txXfrm>
        <a:off x="4205359" y="3548302"/>
        <a:ext cx="2991918" cy="5142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1/ Filtrage méthode « entonnoir »</a:t>
          </a:r>
        </a:p>
      </dsp:txBody>
      <dsp:txXfrm>
        <a:off x="273187" y="292456"/>
        <a:ext cx="2553822" cy="4719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701198" y="758398"/>
          <a:ext cx="743465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09622" y="98328"/>
          <a:ext cx="3028963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colonne par % remplissage</a:t>
          </a:r>
        </a:p>
      </dsp:txBody>
      <dsp:txXfrm>
        <a:off x="137446" y="126152"/>
        <a:ext cx="2973315" cy="514225"/>
      </dsp:txXfrm>
    </dsp:sp>
    <dsp:sp modelId="{59466D1B-3EE5-4C53-81A3-A5930212D874}">
      <dsp:nvSpPr>
        <dsp:cNvPr id="0" name=""/>
        <dsp:cNvSpPr/>
      </dsp:nvSpPr>
      <dsp:spPr>
        <a:xfrm>
          <a:off x="1922398" y="599135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75064" y="1639117"/>
          <a:ext cx="724565" cy="489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49820" y="977894"/>
          <a:ext cx="310889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colonnes redondantes</a:t>
          </a:r>
        </a:p>
      </dsp:txBody>
      <dsp:txXfrm>
        <a:off x="1377644" y="1005718"/>
        <a:ext cx="3053248" cy="514225"/>
      </dsp:txXfrm>
    </dsp:sp>
    <dsp:sp modelId="{58F48EE4-026C-42AE-BD7C-568193B69588}">
      <dsp:nvSpPr>
        <dsp:cNvPr id="0" name=""/>
        <dsp:cNvSpPr/>
      </dsp:nvSpPr>
      <dsp:spPr>
        <a:xfrm>
          <a:off x="3416266" y="1369211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451199" y="2482545"/>
          <a:ext cx="626040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098112" y="1883951"/>
          <a:ext cx="3101104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des colonnes inutiles</a:t>
          </a:r>
        </a:p>
      </dsp:txBody>
      <dsp:txXfrm>
        <a:off x="2125936" y="1911775"/>
        <a:ext cx="3045456" cy="514225"/>
      </dsp:txXfrm>
    </dsp:sp>
    <dsp:sp modelId="{45DCE9D8-6D85-4CDA-8A5A-B2C2CBF20E83}">
      <dsp:nvSpPr>
        <dsp:cNvPr id="0" name=""/>
        <dsp:cNvSpPr/>
      </dsp:nvSpPr>
      <dsp:spPr>
        <a:xfrm>
          <a:off x="4866273" y="2129836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463079" y="3321605"/>
          <a:ext cx="657442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71459" y="2696877"/>
          <a:ext cx="2811717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Filtrage par pays</a:t>
          </a:r>
        </a:p>
      </dsp:txBody>
      <dsp:txXfrm>
        <a:off x="3099283" y="2724701"/>
        <a:ext cx="2756069" cy="514225"/>
      </dsp:txXfrm>
    </dsp:sp>
    <dsp:sp modelId="{E2611EBE-830A-4768-9D69-F0424A0EBAB4}">
      <dsp:nvSpPr>
        <dsp:cNvPr id="0" name=""/>
        <dsp:cNvSpPr/>
      </dsp:nvSpPr>
      <dsp:spPr>
        <a:xfrm>
          <a:off x="6175482" y="2841200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4177535" y="3520478"/>
          <a:ext cx="304756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valeurs aberrantes</a:t>
          </a:r>
        </a:p>
      </dsp:txBody>
      <dsp:txXfrm>
        <a:off x="4205359" y="3548302"/>
        <a:ext cx="2991918" cy="5142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266918"/>
          <a:ext cx="2604898" cy="52305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1/ Filtrage méthode « entonnoir »</a:t>
          </a:r>
        </a:p>
      </dsp:txBody>
      <dsp:txXfrm>
        <a:off x="273187" y="292456"/>
        <a:ext cx="2553822" cy="4719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701198" y="758398"/>
          <a:ext cx="743465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09622" y="98328"/>
          <a:ext cx="3028963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colonne par % remplissage</a:t>
          </a:r>
        </a:p>
      </dsp:txBody>
      <dsp:txXfrm>
        <a:off x="137446" y="126152"/>
        <a:ext cx="2973315" cy="514225"/>
      </dsp:txXfrm>
    </dsp:sp>
    <dsp:sp modelId="{59466D1B-3EE5-4C53-81A3-A5930212D874}">
      <dsp:nvSpPr>
        <dsp:cNvPr id="0" name=""/>
        <dsp:cNvSpPr/>
      </dsp:nvSpPr>
      <dsp:spPr>
        <a:xfrm>
          <a:off x="1922398" y="599135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75064" y="1639117"/>
          <a:ext cx="724565" cy="48988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49820" y="977894"/>
          <a:ext cx="310889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colonnes redondantes</a:t>
          </a:r>
        </a:p>
      </dsp:txBody>
      <dsp:txXfrm>
        <a:off x="1377644" y="1005718"/>
        <a:ext cx="3053248" cy="514225"/>
      </dsp:txXfrm>
    </dsp:sp>
    <dsp:sp modelId="{58F48EE4-026C-42AE-BD7C-568193B69588}">
      <dsp:nvSpPr>
        <dsp:cNvPr id="0" name=""/>
        <dsp:cNvSpPr/>
      </dsp:nvSpPr>
      <dsp:spPr>
        <a:xfrm>
          <a:off x="3416266" y="1369211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451199" y="2482545"/>
          <a:ext cx="626040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098112" y="1883951"/>
          <a:ext cx="3101104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des colonnes inutiles</a:t>
          </a:r>
        </a:p>
      </dsp:txBody>
      <dsp:txXfrm>
        <a:off x="2125936" y="1911775"/>
        <a:ext cx="3045456" cy="514225"/>
      </dsp:txXfrm>
    </dsp:sp>
    <dsp:sp modelId="{45DCE9D8-6D85-4CDA-8A5A-B2C2CBF20E83}">
      <dsp:nvSpPr>
        <dsp:cNvPr id="0" name=""/>
        <dsp:cNvSpPr/>
      </dsp:nvSpPr>
      <dsp:spPr>
        <a:xfrm>
          <a:off x="4866273" y="2129836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463079" y="3321605"/>
          <a:ext cx="657442" cy="5505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71459" y="2696877"/>
          <a:ext cx="2811717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Filtrage par pays</a:t>
          </a:r>
        </a:p>
      </dsp:txBody>
      <dsp:txXfrm>
        <a:off x="3099283" y="2724701"/>
        <a:ext cx="2756069" cy="514225"/>
      </dsp:txXfrm>
    </dsp:sp>
    <dsp:sp modelId="{E2611EBE-830A-4768-9D69-F0424A0EBAB4}">
      <dsp:nvSpPr>
        <dsp:cNvPr id="0" name=""/>
        <dsp:cNvSpPr/>
      </dsp:nvSpPr>
      <dsp:spPr>
        <a:xfrm>
          <a:off x="6175482" y="2841200"/>
          <a:ext cx="592130" cy="46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4177535" y="3520478"/>
          <a:ext cx="3047566" cy="56987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valeurs aberrantes</a:t>
          </a:r>
        </a:p>
      </dsp:txBody>
      <dsp:txXfrm>
        <a:off x="4205359" y="3548302"/>
        <a:ext cx="2991918" cy="5142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2A040C0-DACB-2BC5-1BB5-5AD102BDCB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869A9B-D42F-D289-4140-445D0B1662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1B2C0-A966-49A4-BF40-7CB954C95D89}" type="datetime1">
              <a:rPr lang="fr-FR" smtClean="0"/>
              <a:t>17/10/2023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EC61D9-66B1-1C88-6DDD-83887FAF66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2C0489-9568-A087-A4E1-FE4A97B6F8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12958-E1D2-4DEB-AB07-A9D1AD48F8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7943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FD7D5-EE34-4B0D-BF15-A3F84054B8AD}" type="datetime1">
              <a:rPr lang="fr-FR" smtClean="0"/>
              <a:t>17/10/2023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2761-3731-4ADE-9335-B3D0B53470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6578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1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701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7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Finalité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Les données sont collectées UNIQUEMENT pour un but bien déterminé et légitime.</a:t>
            </a:r>
          </a:p>
          <a:p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fr-F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Pertinence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Seules les données STRICTEMENT nécessaires à la réalisation de l’objectif poursuivi doivent être collectées. </a:t>
            </a:r>
          </a:p>
          <a:p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Durée limitée de conservation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Les données ne doivent être conservées que le temps NECESSAIRE à la réalisation de l’objectif poursuivi et doivent être par la suite détruites, anonymisées ou archivées.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4.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Sécurité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Le responsable de traitement de la collectivité doit prendre toutes les mesures utiles pour garantir l’intégrité et la confidentialité de ces données.</a:t>
            </a:r>
          </a:p>
          <a:p>
            <a:b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5.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Droits des personnes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Les personnes concernées par les traitements peuvent demander le droit d’accéder à leurs données et d’en obtenir une copie, de les rectifier, de s’opposer à leur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utilisataion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sauf obligation légale.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21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40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80E1C-B2EB-1D09-C436-6542933DB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245E73-C35C-600F-DDDD-893C6317C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B75C9C5B-1270-4C15-3FF6-D0A8998B0C6B}"/>
              </a:ext>
            </a:extLst>
          </p:cNvPr>
          <p:cNvSpPr txBox="1">
            <a:spLocks/>
          </p:cNvSpPr>
          <p:nvPr userDrawn="1"/>
        </p:nvSpPr>
        <p:spPr>
          <a:xfrm>
            <a:off x="3943710" y="63802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Pierrick BERTHE – Projet 3</a:t>
            </a:r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088EC251-1B99-A7F0-8EB9-F896335FAFB9}"/>
              </a:ext>
            </a:extLst>
          </p:cNvPr>
          <p:cNvSpPr txBox="1">
            <a:spLocks/>
          </p:cNvSpPr>
          <p:nvPr userDrawn="1"/>
        </p:nvSpPr>
        <p:spPr>
          <a:xfrm>
            <a:off x="87702" y="6424341"/>
            <a:ext cx="1076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6612EC-E985-4EEE-9049-F37686DE457B}" type="datetime1">
              <a:rPr lang="fr-FR" smtClean="0"/>
              <a:pPr/>
              <a:t>17/10/2023</a:t>
            </a:fld>
            <a:endParaRPr lang="fr-FR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AA599179-DB06-E3EC-0AE5-5D4251341C2E}"/>
              </a:ext>
            </a:extLst>
          </p:cNvPr>
          <p:cNvSpPr txBox="1">
            <a:spLocks/>
          </p:cNvSpPr>
          <p:nvPr userDrawn="1"/>
        </p:nvSpPr>
        <p:spPr>
          <a:xfrm>
            <a:off x="11050438" y="6424342"/>
            <a:ext cx="989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550938-0E23-4A8C-AE30-58BFA1EA9618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Caméra 12">
            <a:extLst>
              <a:ext uri="{FF2B5EF4-FFF2-40B4-BE49-F238E27FC236}">
                <a16:creationId xmlns:a16="http://schemas.microsoft.com/office/drawing/2014/main" id="{DC69CEA0-665B-D16C-B15A-2E2538642F9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434" y="188794"/>
            <a:ext cx="1074826" cy="1074826"/>
          </a:xfrm>
          <a:prstGeom prst="ellipse">
            <a:avLst/>
          </a:prstGeom>
        </p:spPr>
      </p:pic>
      <p:pic>
        <p:nvPicPr>
          <p:cNvPr id="5" name="Image 4" descr="Une image contenant Graphique, clipart, graphisme, créativité&#10;&#10;Description générée automatiquement">
            <a:extLst>
              <a:ext uri="{FF2B5EF4-FFF2-40B4-BE49-F238E27FC236}">
                <a16:creationId xmlns:a16="http://schemas.microsoft.com/office/drawing/2014/main" id="{0000AA0F-1A03-E13B-92D6-7186451AF8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1" y="188794"/>
            <a:ext cx="809445" cy="8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7680B2-136E-741F-26A3-FD7984B6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25F61E-1C48-2C51-0EC6-8B420B043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513754-9E47-9047-6546-2350F551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0A1A-B02E-48BE-B03D-DEE1857D4670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AB8E59-3479-CD8C-AA99-8445CF45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85A16B-BF58-8422-06EB-38ABA8FA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30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AE91E06-F530-A797-8809-EFCE69F53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BA6DAA-4AF6-F43B-2613-718F9789B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6C20D-FB7A-510E-22C6-4B698F8D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CB42-A1F5-4B33-BD17-49888E5DD021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D55FD8-C2E1-E3FF-62DB-FE8D2585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C8DB9F-819E-9E87-6457-9A104D9A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00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133CD-FBC6-0068-4AA6-5B12ED7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8856C-A96D-7ECC-54FD-3088D78DE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2B5B7-624B-0BDB-A833-7E4AD4C7D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64105-DFCA-44F3-8947-14C8DC2879C2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A0079C-A312-3220-447E-4241E073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6C5C4E-A642-4E38-F18B-1629E9A4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058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46704-FC66-AEBF-9798-490C8303B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C439E8-D939-CDE2-459C-A0ECEDB3B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DACE15-5E41-7287-F508-FA8CA83A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2464-2426-40C1-8050-70999A37BB67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33858F-7DBA-BCDF-EE25-997A65CF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1225EC-E75B-CD1F-CA6A-558F1882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59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D254DF-1861-7780-E6DF-96E53649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1757C3-88A7-161A-4C08-EDD637445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2856A8-B7D1-EA85-FD84-52A35B2CE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8BB1A2-10E6-751F-3787-8662F432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2652-32FA-421F-900F-D5DB8B257509}" type="datetime1">
              <a:rPr lang="fr-FR" smtClean="0"/>
              <a:t>17/10/2023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AFDCC2-A10F-E5AC-3496-8FBCAF7B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160402-B16F-DD21-3366-F2F8C9C0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9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6C989-5E9E-BF9F-D90A-CD600AA0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4ABBFB-EAE1-DFD1-9815-EF9721C9D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BE6BB3-3694-548E-5F32-354947323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3EBF253-7F11-9944-1DFF-4DCFF23C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091F40-1F65-BB31-9993-12D7DD7DF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183AD64-7AF5-1705-3B06-14606690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890D-94B0-4661-B256-726906961ED2}" type="datetime1">
              <a:rPr lang="fr-FR" smtClean="0"/>
              <a:t>17/10/2023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27D0403-61DF-4298-3CB8-B6B6CB675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311ABBE-E2EB-786F-332E-9D784355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95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F151A-6960-A13E-DCDB-C6F9FEA8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414BBE8-9FC5-C5D4-F4ED-07C96E5D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28B6-EAA9-42A2-B539-4360198D0983}" type="datetime1">
              <a:rPr lang="fr-FR" smtClean="0"/>
              <a:t>17/10/2023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36B7FA-B33F-F58D-D84D-6D71BD67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DBED5-58AE-33D0-8B7A-E3D80AB0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18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FD38C3-80CC-CB4F-F280-71BB69EC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5767-A077-40C0-B0B3-C11A179A9ABF}" type="datetime1">
              <a:rPr lang="fr-FR" smtClean="0"/>
              <a:t>17/10/2023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2476462-72C3-A847-F8F2-3545D51B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3ABAC7-680C-8BA3-A96D-C139DF9A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59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EA384-85CF-C7F4-FC95-3FB3077D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4AFE8-0696-F290-2C39-55DF582F7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18D5D8-C5C7-DC55-A168-CE152CD82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EEDCBF-B237-B589-AA7A-E029BBD9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478A-A45F-4DA3-83CF-71EF1B0E53B3}" type="datetime1">
              <a:rPr lang="fr-FR" smtClean="0"/>
              <a:t>17/10/2023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3DF076-3685-CE7A-46A0-2BD41B3E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4F0EAA-BAB1-CC03-DED3-34407D16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7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D4CE1-82BE-5206-141C-690791DA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F6A793A-100B-D575-7B0E-5D2FDDAEE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2FCFF8-1029-AD5E-F73C-31F000942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1A06F8-2239-ADA7-33D8-F11337D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1E36-266E-43E5-8B6D-48A6F36D62D1}" type="datetime1">
              <a:rPr lang="fr-FR" smtClean="0"/>
              <a:t>17/10/2023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4599B8-B0E8-9B0C-CD86-4F8E9AD1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E0472A-9CDB-3688-1C0B-4D670145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2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CB053E9-6199-511F-6A47-205CAC40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81FCE8-519C-EB32-C28E-B994E0450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7F37CF-BE72-E7D3-72F6-005124252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5A826-6F20-4B20-A5F9-554AE3ABF5F6}" type="datetime1">
              <a:rPr lang="fr-FR" smtClean="0"/>
              <a:t>17/10/2023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495F44-E1D0-54BD-4522-595FCC757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04DB04-A1ED-D0A7-8832-B1B33CFF0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09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image" Target="../media/image1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image" Target="../media/image14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microsoft.com/office/2007/relationships/diagramDrawing" Target="../diagrams/drawing2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24.xml"/><Relationship Id="rId5" Type="http://schemas.openxmlformats.org/officeDocument/2006/relationships/image" Target="../media/image17.png"/><Relationship Id="rId10" Type="http://schemas.openxmlformats.org/officeDocument/2006/relationships/diagramQuickStyle" Target="../diagrams/quickStyle24.xml"/><Relationship Id="rId4" Type="http://schemas.openxmlformats.org/officeDocument/2006/relationships/image" Target="../media/image16.png"/><Relationship Id="rId9" Type="http://schemas.openxmlformats.org/officeDocument/2006/relationships/diagramLayout" Target="../diagrams/layout2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microsoft.com/office/2007/relationships/diagramDrawing" Target="../diagrams/drawing2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25.xml"/><Relationship Id="rId5" Type="http://schemas.openxmlformats.org/officeDocument/2006/relationships/image" Target="../media/image17.png"/><Relationship Id="rId10" Type="http://schemas.openxmlformats.org/officeDocument/2006/relationships/diagramQuickStyle" Target="../diagrams/quickStyle25.xml"/><Relationship Id="rId4" Type="http://schemas.openxmlformats.org/officeDocument/2006/relationships/image" Target="../media/image16.png"/><Relationship Id="rId9" Type="http://schemas.openxmlformats.org/officeDocument/2006/relationships/diagramLayout" Target="../diagrams/layout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6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6.xml"/><Relationship Id="rId11" Type="http://schemas.openxmlformats.org/officeDocument/2006/relationships/image" Target="../media/image23.svg"/><Relationship Id="rId5" Type="http://schemas.openxmlformats.org/officeDocument/2006/relationships/diagramColors" Target="../diagrams/colors26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24.png"/><Relationship Id="rId12" Type="http://schemas.openxmlformats.org/officeDocument/2006/relationships/image" Target="../media/image23.sv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7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27.xml"/><Relationship Id="rId10" Type="http://schemas.openxmlformats.org/officeDocument/2006/relationships/image" Target="../media/image21.svg"/><Relationship Id="rId4" Type="http://schemas.openxmlformats.org/officeDocument/2006/relationships/diagramQuickStyle" Target="../diagrams/quickStyle27.xml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microsoft.com/office/2007/relationships/hdphoto" Target="../media/hdphoto1.wdp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54.svg"/><Relationship Id="rId9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61.sv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50.png"/><Relationship Id="rId4" Type="http://schemas.openxmlformats.org/officeDocument/2006/relationships/image" Target="../media/image63.svg"/><Relationship Id="rId9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DD6C35-4B10-4BFC-BAD6-56B49A790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04FA01-3173-873E-45DB-BAFAB43B8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876" y="3133064"/>
            <a:ext cx="5946579" cy="2174367"/>
          </a:xfrm>
        </p:spPr>
        <p:txBody>
          <a:bodyPr anchor="t">
            <a:normAutofit fontScale="90000"/>
          </a:bodyPr>
          <a:lstStyle/>
          <a:p>
            <a:r>
              <a:rPr lang="fr-FR" sz="4000" b="1" dirty="0">
                <a:solidFill>
                  <a:schemeClr val="tx2"/>
                </a:solidFill>
              </a:rPr>
              <a:t>Projet 3</a:t>
            </a:r>
            <a:br>
              <a:rPr lang="fr-FR" sz="4000" b="1" dirty="0">
                <a:solidFill>
                  <a:schemeClr val="tx2"/>
                </a:solidFill>
              </a:rPr>
            </a:br>
            <a:r>
              <a:rPr lang="fr-FR" sz="4000" b="1" dirty="0">
                <a:solidFill>
                  <a:schemeClr val="tx2"/>
                </a:solidFill>
              </a:rPr>
              <a:t> - </a:t>
            </a:r>
            <a:br>
              <a:rPr lang="fr-FR" sz="4000" b="1" dirty="0">
                <a:solidFill>
                  <a:schemeClr val="tx2"/>
                </a:solidFill>
              </a:rPr>
            </a:br>
            <a:r>
              <a:rPr lang="fr-FR" sz="4000" b="1" dirty="0">
                <a:solidFill>
                  <a:schemeClr val="tx2"/>
                </a:solidFill>
              </a:rPr>
              <a:t>Préparez des données pour un organisme de santé publique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AFDD1C-2418-460A-B0D3-EEF55EC8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66957" y="2290257"/>
            <a:ext cx="5324737" cy="4559213"/>
            <a:chOff x="6852124" y="2290257"/>
            <a:chExt cx="5330118" cy="455921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1D9B44-43EB-4833-B924-356EBE6D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52124" y="2290257"/>
              <a:ext cx="5330118" cy="4559213"/>
            </a:xfrm>
            <a:custGeom>
              <a:avLst/>
              <a:gdLst>
                <a:gd name="connsiteX0" fmla="*/ 3444904 w 5330118"/>
                <a:gd name="connsiteY0" fmla="*/ 220 h 4559213"/>
                <a:gd name="connsiteX1" fmla="*/ 3769380 w 5330118"/>
                <a:gd name="connsiteY1" fmla="*/ 20786 h 4559213"/>
                <a:gd name="connsiteX2" fmla="*/ 4399652 w 5330118"/>
                <a:gd name="connsiteY2" fmla="*/ 157746 h 4559213"/>
                <a:gd name="connsiteX3" fmla="*/ 4978946 w 5330118"/>
                <a:gd name="connsiteY3" fmla="*/ 421156 h 4559213"/>
                <a:gd name="connsiteX4" fmla="*/ 5239909 w 5330118"/>
                <a:gd name="connsiteY4" fmla="*/ 596177 h 4559213"/>
                <a:gd name="connsiteX5" fmla="*/ 5330118 w 5330118"/>
                <a:gd name="connsiteY5" fmla="*/ 672101 h 4559213"/>
                <a:gd name="connsiteX6" fmla="*/ 5330118 w 5330118"/>
                <a:gd name="connsiteY6" fmla="*/ 817108 h 4559213"/>
                <a:gd name="connsiteX7" fmla="*/ 5165156 w 5330118"/>
                <a:gd name="connsiteY7" fmla="*/ 689392 h 4559213"/>
                <a:gd name="connsiteX8" fmla="*/ 4907074 w 5330118"/>
                <a:gd name="connsiteY8" fmla="*/ 537310 h 4559213"/>
                <a:gd name="connsiteX9" fmla="*/ 4344130 w 5330118"/>
                <a:gd name="connsiteY9" fmla="*/ 331280 h 4559213"/>
                <a:gd name="connsiteX10" fmla="*/ 3749396 w 5330118"/>
                <a:gd name="connsiteY10" fmla="*/ 251913 h 4559213"/>
                <a:gd name="connsiteX11" fmla="*/ 3153752 w 5330118"/>
                <a:gd name="connsiteY11" fmla="*/ 282158 h 4559213"/>
                <a:gd name="connsiteX12" fmla="*/ 2861381 w 5330118"/>
                <a:gd name="connsiteY12" fmla="*/ 336106 h 4559213"/>
                <a:gd name="connsiteX13" fmla="*/ 2574686 w 5330118"/>
                <a:gd name="connsiteY13" fmla="*/ 413220 h 4559213"/>
                <a:gd name="connsiteX14" fmla="*/ 2294918 w 5330118"/>
                <a:gd name="connsiteY14" fmla="*/ 511569 h 4559213"/>
                <a:gd name="connsiteX15" fmla="*/ 2023438 w 5330118"/>
                <a:gd name="connsiteY15" fmla="*/ 630404 h 4559213"/>
                <a:gd name="connsiteX16" fmla="*/ 1508751 w 5330118"/>
                <a:gd name="connsiteY16" fmla="*/ 922342 h 4559213"/>
                <a:gd name="connsiteX17" fmla="*/ 1387034 w 5330118"/>
                <a:gd name="connsiteY17" fmla="*/ 1006427 h 4559213"/>
                <a:gd name="connsiteX18" fmla="*/ 1327197 w 5330118"/>
                <a:gd name="connsiteY18" fmla="*/ 1049865 h 4559213"/>
                <a:gd name="connsiteX19" fmla="*/ 1268155 w 5330118"/>
                <a:gd name="connsiteY19" fmla="*/ 1094374 h 4559213"/>
                <a:gd name="connsiteX20" fmla="*/ 1040389 w 5330118"/>
                <a:gd name="connsiteY20" fmla="*/ 1283245 h 4559213"/>
                <a:gd name="connsiteX21" fmla="*/ 633794 w 5330118"/>
                <a:gd name="connsiteY21" fmla="*/ 1711714 h 4559213"/>
                <a:gd name="connsiteX22" fmla="*/ 460415 w 5330118"/>
                <a:gd name="connsiteY22" fmla="*/ 1950670 h 4559213"/>
                <a:gd name="connsiteX23" fmla="*/ 312810 w 5330118"/>
                <a:gd name="connsiteY23" fmla="*/ 2205715 h 4559213"/>
                <a:gd name="connsiteX24" fmla="*/ 280110 w 5330118"/>
                <a:gd name="connsiteY24" fmla="*/ 2271675 h 4559213"/>
                <a:gd name="connsiteX25" fmla="*/ 264214 w 5330118"/>
                <a:gd name="connsiteY25" fmla="*/ 2304923 h 4559213"/>
                <a:gd name="connsiteX26" fmla="*/ 249113 w 5330118"/>
                <a:gd name="connsiteY26" fmla="*/ 2338492 h 4559213"/>
                <a:gd name="connsiteX27" fmla="*/ 220272 w 5330118"/>
                <a:gd name="connsiteY27" fmla="*/ 2406168 h 4559213"/>
                <a:gd name="connsiteX28" fmla="*/ 193250 w 5330118"/>
                <a:gd name="connsiteY28" fmla="*/ 2474595 h 4559213"/>
                <a:gd name="connsiteX29" fmla="*/ 105368 w 5330118"/>
                <a:gd name="connsiteY29" fmla="*/ 2754843 h 4559213"/>
                <a:gd name="connsiteX30" fmla="*/ 34063 w 5330118"/>
                <a:gd name="connsiteY30" fmla="*/ 3335503 h 4559213"/>
                <a:gd name="connsiteX31" fmla="*/ 64038 w 5330118"/>
                <a:gd name="connsiteY31" fmla="*/ 3625404 h 4559213"/>
                <a:gd name="connsiteX32" fmla="*/ 155554 w 5330118"/>
                <a:gd name="connsiteY32" fmla="*/ 3902649 h 4559213"/>
                <a:gd name="connsiteX33" fmla="*/ 187118 w 5330118"/>
                <a:gd name="connsiteY33" fmla="*/ 3968931 h 4559213"/>
                <a:gd name="connsiteX34" fmla="*/ 222202 w 5330118"/>
                <a:gd name="connsiteY34" fmla="*/ 4033711 h 4559213"/>
                <a:gd name="connsiteX35" fmla="*/ 299980 w 5330118"/>
                <a:gd name="connsiteY35" fmla="*/ 4159303 h 4559213"/>
                <a:gd name="connsiteX36" fmla="*/ 385818 w 5330118"/>
                <a:gd name="connsiteY36" fmla="*/ 4280604 h 4559213"/>
                <a:gd name="connsiteX37" fmla="*/ 477786 w 5330118"/>
                <a:gd name="connsiteY37" fmla="*/ 4398474 h 4559213"/>
                <a:gd name="connsiteX38" fmla="*/ 609756 w 5330118"/>
                <a:gd name="connsiteY38" fmla="*/ 4559213 h 4559213"/>
                <a:gd name="connsiteX39" fmla="*/ 480825 w 5330118"/>
                <a:gd name="connsiteY39" fmla="*/ 4559213 h 4559213"/>
                <a:gd name="connsiteX40" fmla="*/ 404211 w 5330118"/>
                <a:gd name="connsiteY40" fmla="*/ 4446629 h 4559213"/>
                <a:gd name="connsiteX41" fmla="*/ 321439 w 5330118"/>
                <a:gd name="connsiteY41" fmla="*/ 4320180 h 4559213"/>
                <a:gd name="connsiteX42" fmla="*/ 242640 w 5330118"/>
                <a:gd name="connsiteY42" fmla="*/ 4190941 h 4559213"/>
                <a:gd name="connsiteX43" fmla="*/ 109909 w 5330118"/>
                <a:gd name="connsiteY43" fmla="*/ 3919809 h 4559213"/>
                <a:gd name="connsiteX44" fmla="*/ 26229 w 5330118"/>
                <a:gd name="connsiteY44" fmla="*/ 3632054 h 4559213"/>
                <a:gd name="connsiteX45" fmla="*/ 0 w 5330118"/>
                <a:gd name="connsiteY45" fmla="*/ 3335503 h 4559213"/>
                <a:gd name="connsiteX46" fmla="*/ 234352 w 5330118"/>
                <a:gd name="connsiteY46" fmla="*/ 2173647 h 4559213"/>
                <a:gd name="connsiteX47" fmla="*/ 360384 w 5330118"/>
                <a:gd name="connsiteY47" fmla="*/ 1898869 h 4559213"/>
                <a:gd name="connsiteX48" fmla="*/ 511282 w 5330118"/>
                <a:gd name="connsiteY48" fmla="*/ 1634172 h 4559213"/>
                <a:gd name="connsiteX49" fmla="*/ 884381 w 5330118"/>
                <a:gd name="connsiteY49" fmla="*/ 1143281 h 4559213"/>
                <a:gd name="connsiteX50" fmla="*/ 1104768 w 5330118"/>
                <a:gd name="connsiteY50" fmla="*/ 921806 h 4559213"/>
                <a:gd name="connsiteX51" fmla="*/ 1163128 w 5330118"/>
                <a:gd name="connsiteY51" fmla="*/ 869254 h 4559213"/>
                <a:gd name="connsiteX52" fmla="*/ 1222624 w 5330118"/>
                <a:gd name="connsiteY52" fmla="*/ 817773 h 4559213"/>
                <a:gd name="connsiteX53" fmla="*/ 1345591 w 5330118"/>
                <a:gd name="connsiteY53" fmla="*/ 718886 h 4559213"/>
                <a:gd name="connsiteX54" fmla="*/ 1883100 w 5330118"/>
                <a:gd name="connsiteY54" fmla="*/ 378362 h 4559213"/>
                <a:gd name="connsiteX55" fmla="*/ 3118895 w 5330118"/>
                <a:gd name="connsiteY55" fmla="*/ 13600 h 4559213"/>
                <a:gd name="connsiteX56" fmla="*/ 3444904 w 5330118"/>
                <a:gd name="connsiteY56" fmla="*/ 220 h 45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0118" h="4559213">
                  <a:moveTo>
                    <a:pt x="3444904" y="220"/>
                  </a:moveTo>
                  <a:cubicBezTo>
                    <a:pt x="3553706" y="1507"/>
                    <a:pt x="3662253" y="8452"/>
                    <a:pt x="3769380" y="20786"/>
                  </a:cubicBezTo>
                  <a:cubicBezTo>
                    <a:pt x="3983974" y="45668"/>
                    <a:pt x="4196072" y="90499"/>
                    <a:pt x="4399652" y="157746"/>
                  </a:cubicBezTo>
                  <a:cubicBezTo>
                    <a:pt x="4603235" y="224778"/>
                    <a:pt x="4797732" y="313798"/>
                    <a:pt x="4978946" y="421156"/>
                  </a:cubicBezTo>
                  <a:cubicBezTo>
                    <a:pt x="5069496" y="474943"/>
                    <a:pt x="5156611" y="533449"/>
                    <a:pt x="5239909" y="596177"/>
                  </a:cubicBezTo>
                  <a:lnTo>
                    <a:pt x="5330118" y="672101"/>
                  </a:lnTo>
                  <a:lnTo>
                    <a:pt x="5330118" y="817108"/>
                  </a:lnTo>
                  <a:lnTo>
                    <a:pt x="5165156" y="689392"/>
                  </a:lnTo>
                  <a:cubicBezTo>
                    <a:pt x="5082384" y="633729"/>
                    <a:pt x="4996431" y="582355"/>
                    <a:pt x="4907074" y="537310"/>
                  </a:cubicBezTo>
                  <a:cubicBezTo>
                    <a:pt x="4728926" y="446145"/>
                    <a:pt x="4538970" y="377933"/>
                    <a:pt x="4344130" y="331280"/>
                  </a:cubicBezTo>
                  <a:cubicBezTo>
                    <a:pt x="4149292" y="284518"/>
                    <a:pt x="3949571" y="258885"/>
                    <a:pt x="3749396" y="251913"/>
                  </a:cubicBezTo>
                  <a:cubicBezTo>
                    <a:pt x="3548993" y="243976"/>
                    <a:pt x="3350636" y="254701"/>
                    <a:pt x="3153752" y="282158"/>
                  </a:cubicBezTo>
                  <a:cubicBezTo>
                    <a:pt x="3055539" y="296422"/>
                    <a:pt x="2957892" y="314119"/>
                    <a:pt x="2861381" y="336106"/>
                  </a:cubicBezTo>
                  <a:cubicBezTo>
                    <a:pt x="2764870" y="358414"/>
                    <a:pt x="2669154" y="383833"/>
                    <a:pt x="2574686" y="413220"/>
                  </a:cubicBezTo>
                  <a:cubicBezTo>
                    <a:pt x="2480219" y="442499"/>
                    <a:pt x="2386888" y="475318"/>
                    <a:pt x="2294918" y="511569"/>
                  </a:cubicBezTo>
                  <a:cubicBezTo>
                    <a:pt x="2203063" y="547928"/>
                    <a:pt x="2112455" y="587610"/>
                    <a:pt x="2023438" y="630404"/>
                  </a:cubicBezTo>
                  <a:cubicBezTo>
                    <a:pt x="1845404" y="715883"/>
                    <a:pt x="1673274" y="813375"/>
                    <a:pt x="1508751" y="922342"/>
                  </a:cubicBezTo>
                  <a:cubicBezTo>
                    <a:pt x="1467763" y="949692"/>
                    <a:pt x="1426887" y="977470"/>
                    <a:pt x="1387034" y="1006427"/>
                  </a:cubicBezTo>
                  <a:cubicBezTo>
                    <a:pt x="1366824" y="1020585"/>
                    <a:pt x="1347067" y="1035279"/>
                    <a:pt x="1327197" y="1049865"/>
                  </a:cubicBezTo>
                  <a:cubicBezTo>
                    <a:pt x="1307213" y="1064343"/>
                    <a:pt x="1287571" y="1079252"/>
                    <a:pt x="1268155" y="1094374"/>
                  </a:cubicBezTo>
                  <a:cubicBezTo>
                    <a:pt x="1190152" y="1154757"/>
                    <a:pt x="1113851" y="1217392"/>
                    <a:pt x="1040389" y="1283245"/>
                  </a:cubicBezTo>
                  <a:cubicBezTo>
                    <a:pt x="893125" y="1414521"/>
                    <a:pt x="756533" y="1557701"/>
                    <a:pt x="633794" y="1711714"/>
                  </a:cubicBezTo>
                  <a:cubicBezTo>
                    <a:pt x="572480" y="1788721"/>
                    <a:pt x="514461" y="1868409"/>
                    <a:pt x="460415" y="1950670"/>
                  </a:cubicBezTo>
                  <a:cubicBezTo>
                    <a:pt x="407277" y="2033362"/>
                    <a:pt x="357091" y="2118091"/>
                    <a:pt x="312810" y="2205715"/>
                  </a:cubicBezTo>
                  <a:cubicBezTo>
                    <a:pt x="301342" y="2227488"/>
                    <a:pt x="290669" y="2249581"/>
                    <a:pt x="280110" y="2271675"/>
                  </a:cubicBezTo>
                  <a:lnTo>
                    <a:pt x="264214" y="2304923"/>
                  </a:lnTo>
                  <a:lnTo>
                    <a:pt x="249113" y="2338492"/>
                  </a:lnTo>
                  <a:cubicBezTo>
                    <a:pt x="239234" y="2360908"/>
                    <a:pt x="229243" y="2383324"/>
                    <a:pt x="220272" y="2406168"/>
                  </a:cubicBezTo>
                  <a:cubicBezTo>
                    <a:pt x="211302" y="2429012"/>
                    <a:pt x="201425" y="2451536"/>
                    <a:pt x="193250" y="2474595"/>
                  </a:cubicBezTo>
                  <a:cubicBezTo>
                    <a:pt x="158279" y="2566187"/>
                    <a:pt x="128643" y="2659711"/>
                    <a:pt x="105368" y="2754843"/>
                  </a:cubicBezTo>
                  <a:cubicBezTo>
                    <a:pt x="58134" y="2944678"/>
                    <a:pt x="33950" y="3140091"/>
                    <a:pt x="34063" y="3335503"/>
                  </a:cubicBezTo>
                  <a:cubicBezTo>
                    <a:pt x="34630" y="3432888"/>
                    <a:pt x="44282" y="3530058"/>
                    <a:pt x="64038" y="3625404"/>
                  </a:cubicBezTo>
                  <a:cubicBezTo>
                    <a:pt x="84817" y="3720536"/>
                    <a:pt x="114905" y="3813631"/>
                    <a:pt x="155554" y="3902649"/>
                  </a:cubicBezTo>
                  <a:cubicBezTo>
                    <a:pt x="165205" y="3925066"/>
                    <a:pt x="176446" y="3946945"/>
                    <a:pt x="187118" y="3968931"/>
                  </a:cubicBezTo>
                  <a:cubicBezTo>
                    <a:pt x="198700" y="3990597"/>
                    <a:pt x="209713" y="4012475"/>
                    <a:pt x="222202" y="4033711"/>
                  </a:cubicBezTo>
                  <a:cubicBezTo>
                    <a:pt x="246047" y="4076612"/>
                    <a:pt x="272615" y="4118225"/>
                    <a:pt x="299980" y="4159303"/>
                  </a:cubicBezTo>
                  <a:cubicBezTo>
                    <a:pt x="327230" y="4200488"/>
                    <a:pt x="356410" y="4240599"/>
                    <a:pt x="385818" y="4280604"/>
                  </a:cubicBezTo>
                  <a:cubicBezTo>
                    <a:pt x="415679" y="4320287"/>
                    <a:pt x="446676" y="4359434"/>
                    <a:pt x="477786" y="4398474"/>
                  </a:cubicBezTo>
                  <a:lnTo>
                    <a:pt x="609756" y="4559213"/>
                  </a:lnTo>
                  <a:lnTo>
                    <a:pt x="480825" y="4559213"/>
                  </a:lnTo>
                  <a:lnTo>
                    <a:pt x="404211" y="4446629"/>
                  </a:lnTo>
                  <a:cubicBezTo>
                    <a:pt x="376166" y="4404802"/>
                    <a:pt x="348461" y="4362759"/>
                    <a:pt x="321439" y="4320180"/>
                  </a:cubicBezTo>
                  <a:cubicBezTo>
                    <a:pt x="294415" y="4277601"/>
                    <a:pt x="267619" y="4234915"/>
                    <a:pt x="242640" y="4190941"/>
                  </a:cubicBezTo>
                  <a:cubicBezTo>
                    <a:pt x="192568" y="4103424"/>
                    <a:pt x="146584" y="4013334"/>
                    <a:pt x="109909" y="3919809"/>
                  </a:cubicBezTo>
                  <a:cubicBezTo>
                    <a:pt x="72554" y="3826608"/>
                    <a:pt x="44850" y="3729975"/>
                    <a:pt x="26229" y="3632054"/>
                  </a:cubicBezTo>
                  <a:cubicBezTo>
                    <a:pt x="8403" y="3534134"/>
                    <a:pt x="0" y="3434711"/>
                    <a:pt x="0" y="3335503"/>
                  </a:cubicBezTo>
                  <a:cubicBezTo>
                    <a:pt x="1476" y="2939959"/>
                    <a:pt x="82433" y="2545488"/>
                    <a:pt x="234352" y="2173647"/>
                  </a:cubicBezTo>
                  <a:cubicBezTo>
                    <a:pt x="272502" y="2080767"/>
                    <a:pt x="313831" y="1988745"/>
                    <a:pt x="360384" y="1898869"/>
                  </a:cubicBezTo>
                  <a:cubicBezTo>
                    <a:pt x="406255" y="1808669"/>
                    <a:pt x="456781" y="1720402"/>
                    <a:pt x="511282" y="1634172"/>
                  </a:cubicBezTo>
                  <a:cubicBezTo>
                    <a:pt x="620396" y="1461818"/>
                    <a:pt x="744951" y="1296973"/>
                    <a:pt x="884381" y="1143281"/>
                  </a:cubicBezTo>
                  <a:cubicBezTo>
                    <a:pt x="954438" y="1066703"/>
                    <a:pt x="1027559" y="992378"/>
                    <a:pt x="1104768" y="921806"/>
                  </a:cubicBezTo>
                  <a:cubicBezTo>
                    <a:pt x="1123956" y="904003"/>
                    <a:pt x="1143258" y="886414"/>
                    <a:pt x="1163128" y="869254"/>
                  </a:cubicBezTo>
                  <a:cubicBezTo>
                    <a:pt x="1182885" y="851985"/>
                    <a:pt x="1202300" y="834396"/>
                    <a:pt x="1222624" y="817773"/>
                  </a:cubicBezTo>
                  <a:cubicBezTo>
                    <a:pt x="1262819" y="783988"/>
                    <a:pt x="1304034" y="751277"/>
                    <a:pt x="1345591" y="718886"/>
                  </a:cubicBezTo>
                  <a:cubicBezTo>
                    <a:pt x="1512612" y="590184"/>
                    <a:pt x="1693030" y="476176"/>
                    <a:pt x="1883100" y="378362"/>
                  </a:cubicBezTo>
                  <a:cubicBezTo>
                    <a:pt x="2263126" y="182628"/>
                    <a:pt x="2685504" y="54677"/>
                    <a:pt x="3118895" y="13600"/>
                  </a:cubicBezTo>
                  <a:cubicBezTo>
                    <a:pt x="3227044" y="3304"/>
                    <a:pt x="3336102" y="-1067"/>
                    <a:pt x="3444904" y="22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2CECE0-15B8-4DAB-B839-B0082C6F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4598" y="2512952"/>
              <a:ext cx="5307644" cy="4336518"/>
            </a:xfrm>
            <a:custGeom>
              <a:avLst/>
              <a:gdLst>
                <a:gd name="connsiteX0" fmla="*/ 5307644 w 5307644"/>
                <a:gd name="connsiteY0" fmla="*/ 4310537 h 4336518"/>
                <a:gd name="connsiteX1" fmla="*/ 5307644 w 5307644"/>
                <a:gd name="connsiteY1" fmla="*/ 4336518 h 4336518"/>
                <a:gd name="connsiteX2" fmla="*/ 5271469 w 5307644"/>
                <a:gd name="connsiteY2" fmla="*/ 4336518 h 4336518"/>
                <a:gd name="connsiteX3" fmla="*/ 3433280 w 5307644"/>
                <a:gd name="connsiteY3" fmla="*/ 1379 h 4336518"/>
                <a:gd name="connsiteX4" fmla="*/ 3739290 w 5307644"/>
                <a:gd name="connsiteY4" fmla="*/ 5668 h 4336518"/>
                <a:gd name="connsiteX5" fmla="*/ 4345494 w 5307644"/>
                <a:gd name="connsiteY5" fmla="*/ 94581 h 4336518"/>
                <a:gd name="connsiteX6" fmla="*/ 4922289 w 5307644"/>
                <a:gd name="connsiteY6" fmla="*/ 300933 h 4336518"/>
                <a:gd name="connsiteX7" fmla="*/ 5188801 w 5307644"/>
                <a:gd name="connsiteY7" fmla="*/ 449771 h 4336518"/>
                <a:gd name="connsiteX8" fmla="*/ 5307644 w 5307644"/>
                <a:gd name="connsiteY8" fmla="*/ 531018 h 4336518"/>
                <a:gd name="connsiteX9" fmla="*/ 5307644 w 5307644"/>
                <a:gd name="connsiteY9" fmla="*/ 868543 h 4336518"/>
                <a:gd name="connsiteX10" fmla="*/ 5256558 w 5307644"/>
                <a:gd name="connsiteY10" fmla="*/ 823998 h 4336518"/>
                <a:gd name="connsiteX11" fmla="*/ 4794554 w 5307644"/>
                <a:gd name="connsiteY11" fmla="*/ 538923 h 4336518"/>
                <a:gd name="connsiteX12" fmla="*/ 4274643 w 5307644"/>
                <a:gd name="connsiteY12" fmla="*/ 359921 h 4336518"/>
                <a:gd name="connsiteX13" fmla="*/ 3722940 w 5307644"/>
                <a:gd name="connsiteY13" fmla="*/ 285703 h 4336518"/>
                <a:gd name="connsiteX14" fmla="*/ 3163858 w 5307644"/>
                <a:gd name="connsiteY14" fmla="*/ 304579 h 4336518"/>
                <a:gd name="connsiteX15" fmla="*/ 2615108 w 5307644"/>
                <a:gd name="connsiteY15" fmla="*/ 413546 h 4336518"/>
                <a:gd name="connsiteX16" fmla="*/ 2090201 w 5307644"/>
                <a:gd name="connsiteY16" fmla="*/ 603167 h 4336518"/>
                <a:gd name="connsiteX17" fmla="*/ 1152228 w 5307644"/>
                <a:gd name="connsiteY17" fmla="*/ 1185758 h 4336518"/>
                <a:gd name="connsiteX18" fmla="*/ 768796 w 5307644"/>
                <a:gd name="connsiteY18" fmla="*/ 1574544 h 4336518"/>
                <a:gd name="connsiteX19" fmla="*/ 465637 w 5307644"/>
                <a:gd name="connsiteY19" fmla="*/ 2021033 h 4336518"/>
                <a:gd name="connsiteX20" fmla="*/ 259898 w 5307644"/>
                <a:gd name="connsiteY20" fmla="*/ 2514605 h 4336518"/>
                <a:gd name="connsiteX21" fmla="*/ 185075 w 5307644"/>
                <a:gd name="connsiteY21" fmla="*/ 3040781 h 4336518"/>
                <a:gd name="connsiteX22" fmla="*/ 216639 w 5307644"/>
                <a:gd name="connsiteY22" fmla="*/ 3298400 h 4336518"/>
                <a:gd name="connsiteX23" fmla="*/ 309857 w 5307644"/>
                <a:gd name="connsiteY23" fmla="*/ 3539393 h 4336518"/>
                <a:gd name="connsiteX24" fmla="*/ 374918 w 5307644"/>
                <a:gd name="connsiteY24" fmla="*/ 3652866 h 4336518"/>
                <a:gd name="connsiteX25" fmla="*/ 449628 w 5307644"/>
                <a:gd name="connsiteY25" fmla="*/ 3762691 h 4336518"/>
                <a:gd name="connsiteX26" fmla="*/ 622212 w 5307644"/>
                <a:gd name="connsiteY26" fmla="*/ 3974942 h 4336518"/>
                <a:gd name="connsiteX27" fmla="*/ 808989 w 5307644"/>
                <a:gd name="connsiteY27" fmla="*/ 4188802 h 4336518"/>
                <a:gd name="connsiteX28" fmla="*/ 901868 w 5307644"/>
                <a:gd name="connsiteY28" fmla="*/ 4300450 h 4336518"/>
                <a:gd name="connsiteX29" fmla="*/ 931233 w 5307644"/>
                <a:gd name="connsiteY29" fmla="*/ 4336518 h 4336518"/>
                <a:gd name="connsiteX30" fmla="*/ 512426 w 5307644"/>
                <a:gd name="connsiteY30" fmla="*/ 4336518 h 4336518"/>
                <a:gd name="connsiteX31" fmla="*/ 379799 w 5307644"/>
                <a:gd name="connsiteY31" fmla="*/ 4138930 h 4336518"/>
                <a:gd name="connsiteX32" fmla="*/ 226177 w 5307644"/>
                <a:gd name="connsiteY32" fmla="*/ 3891071 h 4336518"/>
                <a:gd name="connsiteX33" fmla="*/ 156916 w 5307644"/>
                <a:gd name="connsiteY33" fmla="*/ 3759688 h 4336518"/>
                <a:gd name="connsiteX34" fmla="*/ 98101 w 5307644"/>
                <a:gd name="connsiteY34" fmla="*/ 3622191 h 4336518"/>
                <a:gd name="connsiteX35" fmla="*/ 53025 w 5307644"/>
                <a:gd name="connsiteY35" fmla="*/ 3479547 h 4336518"/>
                <a:gd name="connsiteX36" fmla="*/ 36221 w 5307644"/>
                <a:gd name="connsiteY36" fmla="*/ 3406831 h 4336518"/>
                <a:gd name="connsiteX37" fmla="*/ 28841 w 5307644"/>
                <a:gd name="connsiteY37" fmla="*/ 3370365 h 4336518"/>
                <a:gd name="connsiteX38" fmla="*/ 22709 w 5307644"/>
                <a:gd name="connsiteY38" fmla="*/ 3333792 h 4336518"/>
                <a:gd name="connsiteX39" fmla="*/ 0 w 5307644"/>
                <a:gd name="connsiteY39" fmla="*/ 3040781 h 4336518"/>
                <a:gd name="connsiteX40" fmla="*/ 63017 w 5307644"/>
                <a:gd name="connsiteY40" fmla="*/ 2469880 h 4336518"/>
                <a:gd name="connsiteX41" fmla="*/ 252405 w 5307644"/>
                <a:gd name="connsiteY41" fmla="*/ 1922897 h 4336518"/>
                <a:gd name="connsiteX42" fmla="*/ 962499 w 5307644"/>
                <a:gd name="connsiteY42" fmla="*/ 993992 h 4336518"/>
                <a:gd name="connsiteX43" fmla="*/ 1433359 w 5307644"/>
                <a:gd name="connsiteY43" fmla="*/ 630088 h 4336518"/>
                <a:gd name="connsiteX44" fmla="*/ 1959628 w 5307644"/>
                <a:gd name="connsiteY44" fmla="*/ 341151 h 4336518"/>
                <a:gd name="connsiteX45" fmla="*/ 3127865 w 5307644"/>
                <a:gd name="connsiteY45" fmla="*/ 22508 h 4336518"/>
                <a:gd name="connsiteX46" fmla="*/ 3433280 w 5307644"/>
                <a:gd name="connsiteY46" fmla="*/ 1379 h 4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07644" h="4336518">
                  <a:moveTo>
                    <a:pt x="5307644" y="4310537"/>
                  </a:moveTo>
                  <a:lnTo>
                    <a:pt x="5307644" y="4336518"/>
                  </a:lnTo>
                  <a:lnTo>
                    <a:pt x="5271469" y="4336518"/>
                  </a:lnTo>
                  <a:close/>
                  <a:moveTo>
                    <a:pt x="3433280" y="1379"/>
                  </a:moveTo>
                  <a:cubicBezTo>
                    <a:pt x="3535397" y="-1410"/>
                    <a:pt x="3637614" y="38"/>
                    <a:pt x="3739290" y="5668"/>
                  </a:cubicBezTo>
                  <a:cubicBezTo>
                    <a:pt x="3942986" y="17360"/>
                    <a:pt x="4146567" y="45995"/>
                    <a:pt x="4345494" y="94581"/>
                  </a:cubicBezTo>
                  <a:cubicBezTo>
                    <a:pt x="4544420" y="143059"/>
                    <a:pt x="4738691" y="211700"/>
                    <a:pt x="4922289" y="300933"/>
                  </a:cubicBezTo>
                  <a:cubicBezTo>
                    <a:pt x="5013975" y="345550"/>
                    <a:pt x="5103219" y="395127"/>
                    <a:pt x="5188801" y="449771"/>
                  </a:cubicBezTo>
                  <a:lnTo>
                    <a:pt x="5307644" y="531018"/>
                  </a:lnTo>
                  <a:lnTo>
                    <a:pt x="5307644" y="868543"/>
                  </a:lnTo>
                  <a:lnTo>
                    <a:pt x="5256558" y="823998"/>
                  </a:lnTo>
                  <a:cubicBezTo>
                    <a:pt x="5114289" y="712993"/>
                    <a:pt x="4959758" y="616466"/>
                    <a:pt x="4794554" y="538923"/>
                  </a:cubicBezTo>
                  <a:cubicBezTo>
                    <a:pt x="4629462" y="461166"/>
                    <a:pt x="4454722" y="401534"/>
                    <a:pt x="4274643" y="359921"/>
                  </a:cubicBezTo>
                  <a:cubicBezTo>
                    <a:pt x="4094566" y="318200"/>
                    <a:pt x="3909491" y="294176"/>
                    <a:pt x="3722940" y="285703"/>
                  </a:cubicBezTo>
                  <a:cubicBezTo>
                    <a:pt x="3536050" y="276800"/>
                    <a:pt x="3349387" y="282700"/>
                    <a:pt x="3163858" y="304579"/>
                  </a:cubicBezTo>
                  <a:cubicBezTo>
                    <a:pt x="2978444" y="326565"/>
                    <a:pt x="2794732" y="363353"/>
                    <a:pt x="2615108" y="413546"/>
                  </a:cubicBezTo>
                  <a:cubicBezTo>
                    <a:pt x="2435370" y="463526"/>
                    <a:pt x="2260060" y="528198"/>
                    <a:pt x="2090201" y="603167"/>
                  </a:cubicBezTo>
                  <a:cubicBezTo>
                    <a:pt x="1749461" y="751496"/>
                    <a:pt x="1431316" y="948195"/>
                    <a:pt x="1152228" y="1185758"/>
                  </a:cubicBezTo>
                  <a:cubicBezTo>
                    <a:pt x="1013139" y="1304915"/>
                    <a:pt x="884268" y="1434903"/>
                    <a:pt x="768796" y="1574544"/>
                  </a:cubicBezTo>
                  <a:cubicBezTo>
                    <a:pt x="653096" y="1713971"/>
                    <a:pt x="551021" y="1863481"/>
                    <a:pt x="465637" y="2021033"/>
                  </a:cubicBezTo>
                  <a:cubicBezTo>
                    <a:pt x="380253" y="2178478"/>
                    <a:pt x="309176" y="2343324"/>
                    <a:pt x="259898" y="2514605"/>
                  </a:cubicBezTo>
                  <a:cubicBezTo>
                    <a:pt x="210508" y="2685457"/>
                    <a:pt x="184960" y="2863065"/>
                    <a:pt x="185075" y="3040781"/>
                  </a:cubicBezTo>
                  <a:cubicBezTo>
                    <a:pt x="186096" y="3128084"/>
                    <a:pt x="195180" y="3214743"/>
                    <a:pt x="216639" y="3298400"/>
                  </a:cubicBezTo>
                  <a:cubicBezTo>
                    <a:pt x="237759" y="3382163"/>
                    <a:pt x="270572" y="3462280"/>
                    <a:pt x="309857" y="3539393"/>
                  </a:cubicBezTo>
                  <a:cubicBezTo>
                    <a:pt x="329727" y="3577897"/>
                    <a:pt x="351755" y="3615649"/>
                    <a:pt x="374918" y="3652866"/>
                  </a:cubicBezTo>
                  <a:cubicBezTo>
                    <a:pt x="398420" y="3689974"/>
                    <a:pt x="423514" y="3726548"/>
                    <a:pt x="449628" y="3762691"/>
                  </a:cubicBezTo>
                  <a:cubicBezTo>
                    <a:pt x="502539" y="3834764"/>
                    <a:pt x="561354" y="3904692"/>
                    <a:pt x="622212" y="3974942"/>
                  </a:cubicBezTo>
                  <a:cubicBezTo>
                    <a:pt x="683071" y="4045299"/>
                    <a:pt x="746655" y="4115657"/>
                    <a:pt x="808989" y="4188802"/>
                  </a:cubicBezTo>
                  <a:cubicBezTo>
                    <a:pt x="840214" y="4225267"/>
                    <a:pt x="871097" y="4262591"/>
                    <a:pt x="901868" y="4300450"/>
                  </a:cubicBezTo>
                  <a:lnTo>
                    <a:pt x="931233" y="4336518"/>
                  </a:lnTo>
                  <a:lnTo>
                    <a:pt x="512426" y="4336518"/>
                  </a:lnTo>
                  <a:lnTo>
                    <a:pt x="379799" y="4138930"/>
                  </a:lnTo>
                  <a:cubicBezTo>
                    <a:pt x="327002" y="4059028"/>
                    <a:pt x="274886" y="3976765"/>
                    <a:pt x="226177" y="3891071"/>
                  </a:cubicBezTo>
                  <a:cubicBezTo>
                    <a:pt x="201878" y="3848171"/>
                    <a:pt x="178376" y="3804519"/>
                    <a:pt x="156916" y="3759688"/>
                  </a:cubicBezTo>
                  <a:cubicBezTo>
                    <a:pt x="135570" y="3714750"/>
                    <a:pt x="115700" y="3668954"/>
                    <a:pt x="98101" y="3622191"/>
                  </a:cubicBezTo>
                  <a:cubicBezTo>
                    <a:pt x="80842" y="3575323"/>
                    <a:pt x="65514" y="3527810"/>
                    <a:pt x="53025" y="3479547"/>
                  </a:cubicBezTo>
                  <a:cubicBezTo>
                    <a:pt x="47121" y="3455416"/>
                    <a:pt x="41103" y="3431176"/>
                    <a:pt x="36221" y="3406831"/>
                  </a:cubicBezTo>
                  <a:lnTo>
                    <a:pt x="28841" y="3370365"/>
                  </a:lnTo>
                  <a:lnTo>
                    <a:pt x="22709" y="3333792"/>
                  </a:lnTo>
                  <a:cubicBezTo>
                    <a:pt x="6700" y="3236194"/>
                    <a:pt x="0" y="3138058"/>
                    <a:pt x="0" y="3040781"/>
                  </a:cubicBezTo>
                  <a:cubicBezTo>
                    <a:pt x="454" y="2849337"/>
                    <a:pt x="21687" y="2657893"/>
                    <a:pt x="63017" y="2469880"/>
                  </a:cubicBezTo>
                  <a:cubicBezTo>
                    <a:pt x="104233" y="2281976"/>
                    <a:pt x="167362" y="2097718"/>
                    <a:pt x="252405" y="1922897"/>
                  </a:cubicBezTo>
                  <a:cubicBezTo>
                    <a:pt x="423286" y="1573257"/>
                    <a:pt x="670922" y="1260405"/>
                    <a:pt x="962499" y="993992"/>
                  </a:cubicBezTo>
                  <a:cubicBezTo>
                    <a:pt x="1108628" y="860786"/>
                    <a:pt x="1266566" y="739269"/>
                    <a:pt x="1433359" y="630088"/>
                  </a:cubicBezTo>
                  <a:cubicBezTo>
                    <a:pt x="1600380" y="521013"/>
                    <a:pt x="1776144" y="423843"/>
                    <a:pt x="1959628" y="341151"/>
                  </a:cubicBezTo>
                  <a:cubicBezTo>
                    <a:pt x="2327051" y="176950"/>
                    <a:pt x="2722633" y="68411"/>
                    <a:pt x="3127865" y="22508"/>
                  </a:cubicBezTo>
                  <a:cubicBezTo>
                    <a:pt x="3229145" y="11193"/>
                    <a:pt x="3331163" y="4168"/>
                    <a:pt x="3433280" y="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5373BF-BD61-4FCF-8ECF-21DFEBE0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4026353 h 4311738"/>
                <a:gd name="connsiteX1" fmla="*/ 5308830 w 5308830"/>
                <a:gd name="connsiteY1" fmla="*/ 4311738 h 4311738"/>
                <a:gd name="connsiteX2" fmla="*/ 4948051 w 5308830"/>
                <a:gd name="connsiteY2" fmla="*/ 4311738 h 4311738"/>
                <a:gd name="connsiteX3" fmla="*/ 5002803 w 5308830"/>
                <a:gd name="connsiteY3" fmla="*/ 4271506 h 4311738"/>
                <a:gd name="connsiteX4" fmla="*/ 5221147 w 5308830"/>
                <a:gd name="connsiteY4" fmla="*/ 4102386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314056 h 4311738"/>
                <a:gd name="connsiteX9" fmla="*/ 5241798 w 5308830"/>
                <a:gd name="connsiteY9" fmla="*/ 1229961 h 4311738"/>
                <a:gd name="connsiteX10" fmla="*/ 4547599 w 5308830"/>
                <a:gd name="connsiteY10" fmla="*/ 723841 h 4311738"/>
                <a:gd name="connsiteX11" fmla="*/ 3595773 w 5308830"/>
                <a:gd name="connsiteY11" fmla="*/ 536258 h 4311738"/>
                <a:gd name="connsiteX12" fmla="*/ 2484874 w 5308830"/>
                <a:gd name="connsiteY12" fmla="*/ 738106 h 4311738"/>
                <a:gd name="connsiteX13" fmla="*/ 1497964 w 5308830"/>
                <a:gd name="connsiteY13" fmla="*/ 1292596 h 4311738"/>
                <a:gd name="connsiteX14" fmla="*/ 815348 w 5308830"/>
                <a:gd name="connsiteY14" fmla="*/ 2092157 h 4311738"/>
                <a:gd name="connsiteX15" fmla="*/ 567825 w 5308830"/>
                <a:gd name="connsiteY15" fmla="*/ 3022671 h 4311738"/>
                <a:gd name="connsiteX16" fmla="*/ 977486 w 5308830"/>
                <a:gd name="connsiteY16" fmla="*/ 3886690 h 4311738"/>
                <a:gd name="connsiteX17" fmla="*/ 1183907 w 5308830"/>
                <a:gd name="connsiteY17" fmla="*/ 4160932 h 4311738"/>
                <a:gd name="connsiteX18" fmla="*/ 1285607 w 5308830"/>
                <a:gd name="connsiteY18" fmla="*/ 4296799 h 4311738"/>
                <a:gd name="connsiteX19" fmla="*/ 1297817 w 5308830"/>
                <a:gd name="connsiteY19" fmla="*/ 4311738 h 4311738"/>
                <a:gd name="connsiteX20" fmla="*/ 602176 w 5308830"/>
                <a:gd name="connsiteY20" fmla="*/ 4311738 h 4311738"/>
                <a:gd name="connsiteX21" fmla="*/ 583893 w 5308830"/>
                <a:gd name="connsiteY21" fmla="*/ 4287205 h 4311738"/>
                <a:gd name="connsiteX22" fmla="*/ 0 w 5308830"/>
                <a:gd name="connsiteY22" fmla="*/ 3022564 h 4311738"/>
                <a:gd name="connsiteX23" fmla="*/ 3595773 w 5308830"/>
                <a:gd name="connsiteY23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08830" h="4311738">
                  <a:moveTo>
                    <a:pt x="5308830" y="4026353"/>
                  </a:moveTo>
                  <a:lnTo>
                    <a:pt x="5308830" y="4311738"/>
                  </a:lnTo>
                  <a:lnTo>
                    <a:pt x="4948051" y="4311738"/>
                  </a:lnTo>
                  <a:lnTo>
                    <a:pt x="5002803" y="4271506"/>
                  </a:lnTo>
                  <a:cubicBezTo>
                    <a:pt x="5078400" y="4214990"/>
                    <a:pt x="5151610" y="4158780"/>
                    <a:pt x="5221147" y="4102386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314056"/>
                  </a:lnTo>
                  <a:lnTo>
                    <a:pt x="5241798" y="1229961"/>
                  </a:lnTo>
                  <a:cubicBezTo>
                    <a:pt x="5047072" y="1010846"/>
                    <a:pt x="4813516" y="840530"/>
                    <a:pt x="4547599" y="723841"/>
                  </a:cubicBezTo>
                  <a:cubicBezTo>
                    <a:pt x="4263856" y="599429"/>
                    <a:pt x="3943667" y="536258"/>
                    <a:pt x="3595773" y="536258"/>
                  </a:cubicBezTo>
                  <a:cubicBezTo>
                    <a:pt x="3226761" y="536258"/>
                    <a:pt x="2852980" y="604041"/>
                    <a:pt x="2484874" y="738106"/>
                  </a:cubicBezTo>
                  <a:cubicBezTo>
                    <a:pt x="2126422" y="868309"/>
                    <a:pt x="1785227" y="1060075"/>
                    <a:pt x="1497964" y="1292596"/>
                  </a:cubicBezTo>
                  <a:cubicBezTo>
                    <a:pt x="1205707" y="1529085"/>
                    <a:pt x="976010" y="1798180"/>
                    <a:pt x="815348" y="2092157"/>
                  </a:cubicBezTo>
                  <a:cubicBezTo>
                    <a:pt x="651166" y="2392675"/>
                    <a:pt x="567825" y="2705743"/>
                    <a:pt x="567825" y="3022671"/>
                  </a:cubicBezTo>
                  <a:cubicBezTo>
                    <a:pt x="567825" y="3341852"/>
                    <a:pt x="700784" y="3528255"/>
                    <a:pt x="977486" y="3886690"/>
                  </a:cubicBezTo>
                  <a:cubicBezTo>
                    <a:pt x="1044249" y="3973134"/>
                    <a:pt x="1113283" y="4062582"/>
                    <a:pt x="1183907" y="4160932"/>
                  </a:cubicBezTo>
                  <a:cubicBezTo>
                    <a:pt x="1217636" y="4207895"/>
                    <a:pt x="1251520" y="4253175"/>
                    <a:pt x="1285607" y="4296799"/>
                  </a:cubicBezTo>
                  <a:lnTo>
                    <a:pt x="1297817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6B45AB-7CCC-4949-9DC2-116644B5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3880900 h 4311738"/>
                <a:gd name="connsiteX1" fmla="*/ 5308830 w 5308830"/>
                <a:gd name="connsiteY1" fmla="*/ 4311738 h 4311738"/>
                <a:gd name="connsiteX2" fmla="*/ 4763109 w 5308830"/>
                <a:gd name="connsiteY2" fmla="*/ 4311738 h 4311738"/>
                <a:gd name="connsiteX3" fmla="*/ 4929066 w 5308830"/>
                <a:gd name="connsiteY3" fmla="*/ 4189789 h 4311738"/>
                <a:gd name="connsiteX4" fmla="*/ 5142959 w 5308830"/>
                <a:gd name="connsiteY4" fmla="*/ 4024320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498438 h 4311738"/>
                <a:gd name="connsiteX9" fmla="*/ 5289422 w 5308830"/>
                <a:gd name="connsiteY9" fmla="*/ 1468062 h 4311738"/>
                <a:gd name="connsiteX10" fmla="*/ 5154710 w 5308830"/>
                <a:gd name="connsiteY10" fmla="*/ 1298924 h 4311738"/>
                <a:gd name="connsiteX11" fmla="*/ 4499685 w 5308830"/>
                <a:gd name="connsiteY11" fmla="*/ 821118 h 4311738"/>
                <a:gd name="connsiteX12" fmla="*/ 3595773 w 5308830"/>
                <a:gd name="connsiteY12" fmla="*/ 643510 h 4311738"/>
                <a:gd name="connsiteX13" fmla="*/ 2525523 w 5308830"/>
                <a:gd name="connsiteY13" fmla="*/ 838172 h 4311738"/>
                <a:gd name="connsiteX14" fmla="*/ 1571767 w 5308830"/>
                <a:gd name="connsiteY14" fmla="*/ 1374000 h 4311738"/>
                <a:gd name="connsiteX15" fmla="*/ 916173 w 5308830"/>
                <a:gd name="connsiteY15" fmla="*/ 2141277 h 4311738"/>
                <a:gd name="connsiteX16" fmla="*/ 681254 w 5308830"/>
                <a:gd name="connsiteY16" fmla="*/ 3022671 h 4311738"/>
                <a:gd name="connsiteX17" fmla="*/ 1069115 w 5308830"/>
                <a:gd name="connsiteY17" fmla="*/ 3823519 h 4311738"/>
                <a:gd name="connsiteX18" fmla="*/ 1277807 w 5308830"/>
                <a:gd name="connsiteY18" fmla="*/ 4100764 h 4311738"/>
                <a:gd name="connsiteX19" fmla="*/ 1373308 w 5308830"/>
                <a:gd name="connsiteY19" fmla="*/ 4228488 h 4311738"/>
                <a:gd name="connsiteX20" fmla="*/ 1441062 w 5308830"/>
                <a:gd name="connsiteY20" fmla="*/ 4311738 h 4311738"/>
                <a:gd name="connsiteX21" fmla="*/ 602176 w 5308830"/>
                <a:gd name="connsiteY21" fmla="*/ 4311738 h 4311738"/>
                <a:gd name="connsiteX22" fmla="*/ 583893 w 5308830"/>
                <a:gd name="connsiteY22" fmla="*/ 4287205 h 4311738"/>
                <a:gd name="connsiteX23" fmla="*/ 0 w 5308830"/>
                <a:gd name="connsiteY23" fmla="*/ 3022564 h 4311738"/>
                <a:gd name="connsiteX24" fmla="*/ 3595773 w 5308830"/>
                <a:gd name="connsiteY24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8830" h="4311738">
                  <a:moveTo>
                    <a:pt x="5308830" y="3880900"/>
                  </a:moveTo>
                  <a:lnTo>
                    <a:pt x="5308830" y="4311738"/>
                  </a:lnTo>
                  <a:lnTo>
                    <a:pt x="4763109" y="4311738"/>
                  </a:lnTo>
                  <a:lnTo>
                    <a:pt x="4929066" y="4189789"/>
                  </a:lnTo>
                  <a:cubicBezTo>
                    <a:pt x="5003230" y="4134367"/>
                    <a:pt x="5074975" y="4079340"/>
                    <a:pt x="5142959" y="4024320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498438"/>
                  </a:lnTo>
                  <a:lnTo>
                    <a:pt x="5289422" y="1468062"/>
                  </a:lnTo>
                  <a:cubicBezTo>
                    <a:pt x="5247242" y="1408963"/>
                    <a:pt x="5202313" y="1352510"/>
                    <a:pt x="5154710" y="1298924"/>
                  </a:cubicBezTo>
                  <a:cubicBezTo>
                    <a:pt x="4970772" y="1091928"/>
                    <a:pt x="4750500" y="931159"/>
                    <a:pt x="4499685" y="821118"/>
                  </a:cubicBezTo>
                  <a:cubicBezTo>
                    <a:pt x="4231156" y="703248"/>
                    <a:pt x="3926977" y="643510"/>
                    <a:pt x="3595773" y="643510"/>
                  </a:cubicBezTo>
                  <a:cubicBezTo>
                    <a:pt x="3245836" y="643510"/>
                    <a:pt x="2875688" y="710757"/>
                    <a:pt x="2525523" y="838172"/>
                  </a:cubicBezTo>
                  <a:cubicBezTo>
                    <a:pt x="2179105" y="964084"/>
                    <a:pt x="1849265" y="1149415"/>
                    <a:pt x="1571767" y="1374000"/>
                  </a:cubicBezTo>
                  <a:cubicBezTo>
                    <a:pt x="1294611" y="1598264"/>
                    <a:pt x="1067980" y="1863603"/>
                    <a:pt x="916173" y="2141277"/>
                  </a:cubicBezTo>
                  <a:cubicBezTo>
                    <a:pt x="760280" y="2426459"/>
                    <a:pt x="681254" y="2723010"/>
                    <a:pt x="681254" y="3022671"/>
                  </a:cubicBezTo>
                  <a:cubicBezTo>
                    <a:pt x="681254" y="3309032"/>
                    <a:pt x="800134" y="3475166"/>
                    <a:pt x="1069115" y="3823519"/>
                  </a:cubicBezTo>
                  <a:cubicBezTo>
                    <a:pt x="1136445" y="3910714"/>
                    <a:pt x="1206047" y="4000912"/>
                    <a:pt x="1277807" y="4100764"/>
                  </a:cubicBezTo>
                  <a:cubicBezTo>
                    <a:pt x="1309528" y="4144925"/>
                    <a:pt x="1341351" y="4187490"/>
                    <a:pt x="1373308" y="4228488"/>
                  </a:cubicBezTo>
                  <a:lnTo>
                    <a:pt x="1441062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D22245-3D67-419C-A6B5-DD0EB0D8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3758" y="0"/>
            <a:ext cx="5081407" cy="3133064"/>
            <a:chOff x="5907711" y="0"/>
            <a:chExt cx="5081407" cy="3133064"/>
          </a:xfrm>
          <a:solidFill>
            <a:schemeClr val="accent5">
              <a:alpha val="5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A64720-9AA0-4796-8E62-15672228C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9200" y="0"/>
              <a:ext cx="5069918" cy="3111852"/>
            </a:xfrm>
            <a:custGeom>
              <a:avLst/>
              <a:gdLst>
                <a:gd name="connsiteX0" fmla="*/ 145909 w 5069918"/>
                <a:gd name="connsiteY0" fmla="*/ 0 h 3111852"/>
                <a:gd name="connsiteX1" fmla="*/ 205279 w 5069918"/>
                <a:gd name="connsiteY1" fmla="*/ 0 h 3111852"/>
                <a:gd name="connsiteX2" fmla="*/ 202868 w 5069918"/>
                <a:gd name="connsiteY2" fmla="*/ 5043 h 3111852"/>
                <a:gd name="connsiteX3" fmla="*/ 191273 w 5069918"/>
                <a:gd name="connsiteY3" fmla="*/ 30818 h 3111852"/>
                <a:gd name="connsiteX4" fmla="*/ 169129 w 5069918"/>
                <a:gd name="connsiteY4" fmla="*/ 82781 h 3111852"/>
                <a:gd name="connsiteX5" fmla="*/ 148381 w 5069918"/>
                <a:gd name="connsiteY5" fmla="*/ 135320 h 3111852"/>
                <a:gd name="connsiteX6" fmla="*/ 80903 w 5069918"/>
                <a:gd name="connsiteY6" fmla="*/ 350499 h 3111852"/>
                <a:gd name="connsiteX7" fmla="*/ 26154 w 5069918"/>
                <a:gd name="connsiteY7" fmla="*/ 796339 h 3111852"/>
                <a:gd name="connsiteX8" fmla="*/ 49170 w 5069918"/>
                <a:gd name="connsiteY8" fmla="*/ 1018931 h 3111852"/>
                <a:gd name="connsiteX9" fmla="*/ 119437 w 5069918"/>
                <a:gd name="connsiteY9" fmla="*/ 1231804 h 3111852"/>
                <a:gd name="connsiteX10" fmla="*/ 143672 w 5069918"/>
                <a:gd name="connsiteY10" fmla="*/ 1282696 h 3111852"/>
                <a:gd name="connsiteX11" fmla="*/ 170611 w 5069918"/>
                <a:gd name="connsiteY11" fmla="*/ 1332436 h 3111852"/>
                <a:gd name="connsiteX12" fmla="*/ 230330 w 5069918"/>
                <a:gd name="connsiteY12" fmla="*/ 1428867 h 3111852"/>
                <a:gd name="connsiteX13" fmla="*/ 296237 w 5069918"/>
                <a:gd name="connsiteY13" fmla="*/ 1522004 h 3111852"/>
                <a:gd name="connsiteX14" fmla="*/ 366853 w 5069918"/>
                <a:gd name="connsiteY14" fmla="*/ 1612506 h 3111852"/>
                <a:gd name="connsiteX15" fmla="*/ 513838 w 5069918"/>
                <a:gd name="connsiteY15" fmla="*/ 1791535 h 3111852"/>
                <a:gd name="connsiteX16" fmla="*/ 587330 w 5069918"/>
                <a:gd name="connsiteY16" fmla="*/ 1882283 h 3111852"/>
                <a:gd name="connsiteX17" fmla="*/ 658817 w 5069918"/>
                <a:gd name="connsiteY17" fmla="*/ 1974186 h 3111852"/>
                <a:gd name="connsiteX18" fmla="*/ 730305 w 5069918"/>
                <a:gd name="connsiteY18" fmla="*/ 2062959 h 3111852"/>
                <a:gd name="connsiteX19" fmla="*/ 805018 w 5069918"/>
                <a:gd name="connsiteY19" fmla="*/ 2148685 h 3111852"/>
                <a:gd name="connsiteX20" fmla="*/ 963424 w 5069918"/>
                <a:gd name="connsiteY20" fmla="*/ 2310337 h 3111852"/>
                <a:gd name="connsiteX21" fmla="*/ 1319204 w 5069918"/>
                <a:gd name="connsiteY21" fmla="*/ 2580196 h 3111852"/>
                <a:gd name="connsiteX22" fmla="*/ 1515882 w 5069918"/>
                <a:gd name="connsiteY22" fmla="*/ 2681651 h 3111852"/>
                <a:gd name="connsiteX23" fmla="*/ 1723456 w 5069918"/>
                <a:gd name="connsiteY23" fmla="*/ 2758319 h 3111852"/>
                <a:gd name="connsiteX24" fmla="*/ 1939662 w 5069918"/>
                <a:gd name="connsiteY24" fmla="*/ 2811269 h 3111852"/>
                <a:gd name="connsiteX25" fmla="*/ 2162581 w 5069918"/>
                <a:gd name="connsiteY25" fmla="*/ 2840916 h 3111852"/>
                <a:gd name="connsiteX26" fmla="*/ 2389597 w 5069918"/>
                <a:gd name="connsiteY26" fmla="*/ 2850221 h 3111852"/>
                <a:gd name="connsiteX27" fmla="*/ 2446002 w 5069918"/>
                <a:gd name="connsiteY27" fmla="*/ 2849808 h 3111852"/>
                <a:gd name="connsiteX28" fmla="*/ 2473638 w 5069918"/>
                <a:gd name="connsiteY28" fmla="*/ 2849151 h 3111852"/>
                <a:gd name="connsiteX29" fmla="*/ 2501187 w 5069918"/>
                <a:gd name="connsiteY29" fmla="*/ 2847832 h 3111852"/>
                <a:gd name="connsiteX30" fmla="*/ 2610685 w 5069918"/>
                <a:gd name="connsiteY30" fmla="*/ 2838774 h 3111852"/>
                <a:gd name="connsiteX31" fmla="*/ 3033071 w 5069918"/>
                <a:gd name="connsiteY31" fmla="*/ 2730979 h 3111852"/>
                <a:gd name="connsiteX32" fmla="*/ 3232974 w 5069918"/>
                <a:gd name="connsiteY32" fmla="*/ 2637430 h 3111852"/>
                <a:gd name="connsiteX33" fmla="*/ 3425990 w 5069918"/>
                <a:gd name="connsiteY33" fmla="*/ 2523622 h 3111852"/>
                <a:gd name="connsiteX34" fmla="*/ 3613601 w 5069918"/>
                <a:gd name="connsiteY34" fmla="*/ 2394827 h 3111852"/>
                <a:gd name="connsiteX35" fmla="*/ 3706185 w 5069918"/>
                <a:gd name="connsiteY35" fmla="*/ 2326642 h 3111852"/>
                <a:gd name="connsiteX36" fmla="*/ 3799729 w 5069918"/>
                <a:gd name="connsiteY36" fmla="*/ 2255904 h 3111852"/>
                <a:gd name="connsiteX37" fmla="*/ 4175561 w 5069918"/>
                <a:gd name="connsiteY37" fmla="*/ 1976821 h 3111852"/>
                <a:gd name="connsiteX38" fmla="*/ 4517132 w 5069918"/>
                <a:gd name="connsiteY38" fmla="*/ 1683080 h 3111852"/>
                <a:gd name="connsiteX39" fmla="*/ 4659758 w 5069918"/>
                <a:gd name="connsiteY39" fmla="*/ 1519452 h 3111852"/>
                <a:gd name="connsiteX40" fmla="*/ 4773178 w 5069918"/>
                <a:gd name="connsiteY40" fmla="*/ 1340423 h 3111852"/>
                <a:gd name="connsiteX41" fmla="*/ 4892092 w 5069918"/>
                <a:gd name="connsiteY41" fmla="*/ 938311 h 3111852"/>
                <a:gd name="connsiteX42" fmla="*/ 4898804 w 5069918"/>
                <a:gd name="connsiteY42" fmla="*/ 831503 h 3111852"/>
                <a:gd name="connsiteX43" fmla="*/ 4899153 w 5069918"/>
                <a:gd name="connsiteY43" fmla="*/ 776988 h 3111852"/>
                <a:gd name="connsiteX44" fmla="*/ 4898456 w 5069918"/>
                <a:gd name="connsiteY44" fmla="*/ 721484 h 3111852"/>
                <a:gd name="connsiteX45" fmla="*/ 4886774 w 5069918"/>
                <a:gd name="connsiteY45" fmla="*/ 499635 h 3111852"/>
                <a:gd name="connsiteX46" fmla="*/ 4815896 w 5069918"/>
                <a:gd name="connsiteY46" fmla="*/ 59970 h 3111852"/>
                <a:gd name="connsiteX47" fmla="*/ 4798654 w 5069918"/>
                <a:gd name="connsiteY47" fmla="*/ 0 h 3111852"/>
                <a:gd name="connsiteX48" fmla="*/ 4909441 w 5069918"/>
                <a:gd name="connsiteY48" fmla="*/ 0 h 3111852"/>
                <a:gd name="connsiteX49" fmla="*/ 4921297 w 5069918"/>
                <a:gd name="connsiteY49" fmla="*/ 34112 h 3111852"/>
                <a:gd name="connsiteX50" fmla="*/ 5027482 w 5069918"/>
                <a:gd name="connsiteY50" fmla="*/ 483740 h 3111852"/>
                <a:gd name="connsiteX51" fmla="*/ 5058082 w 5069918"/>
                <a:gd name="connsiteY51" fmla="*/ 712837 h 3111852"/>
                <a:gd name="connsiteX52" fmla="*/ 5063486 w 5069918"/>
                <a:gd name="connsiteY52" fmla="*/ 770400 h 3111852"/>
                <a:gd name="connsiteX53" fmla="*/ 5067846 w 5069918"/>
                <a:gd name="connsiteY53" fmla="*/ 829033 h 3111852"/>
                <a:gd name="connsiteX54" fmla="*/ 5069414 w 5069918"/>
                <a:gd name="connsiteY54" fmla="*/ 948521 h 3111852"/>
                <a:gd name="connsiteX55" fmla="*/ 5040732 w 5069918"/>
                <a:gd name="connsiteY55" fmla="*/ 1188571 h 3111852"/>
                <a:gd name="connsiteX56" fmla="*/ 4964102 w 5069918"/>
                <a:gd name="connsiteY56" fmla="*/ 1421620 h 3111852"/>
                <a:gd name="connsiteX57" fmla="*/ 4689486 w 5069918"/>
                <a:gd name="connsiteY57" fmla="*/ 1828757 h 3111852"/>
                <a:gd name="connsiteX58" fmla="*/ 4333792 w 5069918"/>
                <a:gd name="connsiteY58" fmla="*/ 2155355 h 3111852"/>
                <a:gd name="connsiteX59" fmla="*/ 3965196 w 5069918"/>
                <a:gd name="connsiteY59" fmla="*/ 2446790 h 3111852"/>
                <a:gd name="connsiteX60" fmla="*/ 3873745 w 5069918"/>
                <a:gd name="connsiteY60" fmla="*/ 2519916 h 3111852"/>
                <a:gd name="connsiteX61" fmla="*/ 3779416 w 5069918"/>
                <a:gd name="connsiteY61" fmla="*/ 2593454 h 3111852"/>
                <a:gd name="connsiteX62" fmla="*/ 3582739 w 5069918"/>
                <a:gd name="connsiteY62" fmla="*/ 2735343 h 3111852"/>
                <a:gd name="connsiteX63" fmla="*/ 3371851 w 5069918"/>
                <a:gd name="connsiteY63" fmla="*/ 2865126 h 3111852"/>
                <a:gd name="connsiteX64" fmla="*/ 3143614 w 5069918"/>
                <a:gd name="connsiteY64" fmla="*/ 2974568 h 3111852"/>
                <a:gd name="connsiteX65" fmla="*/ 2643552 w 5069918"/>
                <a:gd name="connsiteY65" fmla="*/ 3101304 h 3111852"/>
                <a:gd name="connsiteX66" fmla="*/ 2514264 w 5069918"/>
                <a:gd name="connsiteY66" fmla="*/ 3110445 h 3111852"/>
                <a:gd name="connsiteX67" fmla="*/ 2481920 w 5069918"/>
                <a:gd name="connsiteY67" fmla="*/ 3111598 h 3111852"/>
                <a:gd name="connsiteX68" fmla="*/ 2449664 w 5069918"/>
                <a:gd name="connsiteY68" fmla="*/ 3111763 h 3111852"/>
                <a:gd name="connsiteX69" fmla="*/ 2386284 w 5069918"/>
                <a:gd name="connsiteY69" fmla="*/ 3111022 h 3111852"/>
                <a:gd name="connsiteX70" fmla="*/ 2260658 w 5069918"/>
                <a:gd name="connsiteY70" fmla="*/ 3106080 h 3111852"/>
                <a:gd name="connsiteX71" fmla="*/ 2134945 w 5069918"/>
                <a:gd name="connsiteY71" fmla="*/ 3094716 h 3111852"/>
                <a:gd name="connsiteX72" fmla="*/ 1884564 w 5069918"/>
                <a:gd name="connsiteY72" fmla="*/ 3054200 h 3111852"/>
                <a:gd name="connsiteX73" fmla="*/ 1639764 w 5069918"/>
                <a:gd name="connsiteY73" fmla="*/ 2984286 h 3111852"/>
                <a:gd name="connsiteX74" fmla="*/ 1407081 w 5069918"/>
                <a:gd name="connsiteY74" fmla="*/ 2882913 h 3111852"/>
                <a:gd name="connsiteX75" fmla="*/ 1193491 w 5069918"/>
                <a:gd name="connsiteY75" fmla="*/ 2750989 h 3111852"/>
                <a:gd name="connsiteX76" fmla="*/ 836141 w 5069918"/>
                <a:gd name="connsiteY76" fmla="*/ 2418627 h 3111852"/>
                <a:gd name="connsiteX77" fmla="*/ 690812 w 5069918"/>
                <a:gd name="connsiteY77" fmla="*/ 2230210 h 3111852"/>
                <a:gd name="connsiteX78" fmla="*/ 562397 w 5069918"/>
                <a:gd name="connsiteY78" fmla="*/ 2033725 h 3111852"/>
                <a:gd name="connsiteX79" fmla="*/ 502504 w 5069918"/>
                <a:gd name="connsiteY79" fmla="*/ 1936223 h 3111852"/>
                <a:gd name="connsiteX80" fmla="*/ 440258 w 5069918"/>
                <a:gd name="connsiteY80" fmla="*/ 1840368 h 3111852"/>
                <a:gd name="connsiteX81" fmla="*/ 310360 w 5069918"/>
                <a:gd name="connsiteY81" fmla="*/ 1649481 h 3111852"/>
                <a:gd name="connsiteX82" fmla="*/ 246806 w 5069918"/>
                <a:gd name="connsiteY82" fmla="*/ 1552391 h 3111852"/>
                <a:gd name="connsiteX83" fmla="*/ 186303 w 5069918"/>
                <a:gd name="connsiteY83" fmla="*/ 1453160 h 3111852"/>
                <a:gd name="connsiteX84" fmla="*/ 84390 w 5069918"/>
                <a:gd name="connsiteY84" fmla="*/ 1244980 h 3111852"/>
                <a:gd name="connsiteX85" fmla="*/ 20139 w 5069918"/>
                <a:gd name="connsiteY85" fmla="*/ 1024037 h 3111852"/>
                <a:gd name="connsiteX86" fmla="*/ 0 w 5069918"/>
                <a:gd name="connsiteY86" fmla="*/ 796339 h 3111852"/>
                <a:gd name="connsiteX87" fmla="*/ 102773 w 5069918"/>
                <a:gd name="connsiteY87" fmla="*/ 121376 h 311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069918" h="3111852">
                  <a:moveTo>
                    <a:pt x="145909" y="0"/>
                  </a:moveTo>
                  <a:lnTo>
                    <a:pt x="205279" y="0"/>
                  </a:lnTo>
                  <a:lnTo>
                    <a:pt x="202868" y="5043"/>
                  </a:lnTo>
                  <a:lnTo>
                    <a:pt x="191273" y="30818"/>
                  </a:lnTo>
                  <a:cubicBezTo>
                    <a:pt x="183688" y="48029"/>
                    <a:pt x="176016" y="65240"/>
                    <a:pt x="169129" y="82781"/>
                  </a:cubicBezTo>
                  <a:cubicBezTo>
                    <a:pt x="162242" y="100321"/>
                    <a:pt x="154658" y="117615"/>
                    <a:pt x="148381" y="135320"/>
                  </a:cubicBezTo>
                  <a:cubicBezTo>
                    <a:pt x="121529" y="205646"/>
                    <a:pt x="98775" y="277455"/>
                    <a:pt x="80903" y="350499"/>
                  </a:cubicBezTo>
                  <a:cubicBezTo>
                    <a:pt x="44636" y="496258"/>
                    <a:pt x="26067" y="646299"/>
                    <a:pt x="26154" y="796339"/>
                  </a:cubicBezTo>
                  <a:cubicBezTo>
                    <a:pt x="26590" y="871114"/>
                    <a:pt x="34001" y="945722"/>
                    <a:pt x="49170" y="1018931"/>
                  </a:cubicBezTo>
                  <a:cubicBezTo>
                    <a:pt x="65124" y="1091975"/>
                    <a:pt x="88226" y="1163454"/>
                    <a:pt x="119437" y="1231804"/>
                  </a:cubicBezTo>
                  <a:cubicBezTo>
                    <a:pt x="126847" y="1249016"/>
                    <a:pt x="135478" y="1265815"/>
                    <a:pt x="143672" y="1282696"/>
                  </a:cubicBezTo>
                  <a:cubicBezTo>
                    <a:pt x="152565" y="1299331"/>
                    <a:pt x="161021" y="1316130"/>
                    <a:pt x="170611" y="1332436"/>
                  </a:cubicBezTo>
                  <a:cubicBezTo>
                    <a:pt x="188919" y="1365375"/>
                    <a:pt x="209319" y="1397327"/>
                    <a:pt x="230330" y="1428867"/>
                  </a:cubicBezTo>
                  <a:cubicBezTo>
                    <a:pt x="251253" y="1460489"/>
                    <a:pt x="273658" y="1491288"/>
                    <a:pt x="296237" y="1522004"/>
                  </a:cubicBezTo>
                  <a:cubicBezTo>
                    <a:pt x="319165" y="1552474"/>
                    <a:pt x="342966" y="1582531"/>
                    <a:pt x="366853" y="1612506"/>
                  </a:cubicBezTo>
                  <a:cubicBezTo>
                    <a:pt x="414714" y="1672540"/>
                    <a:pt x="464756" y="1731337"/>
                    <a:pt x="513838" y="1791535"/>
                  </a:cubicBezTo>
                  <a:cubicBezTo>
                    <a:pt x="538509" y="1821510"/>
                    <a:pt x="563094" y="1851732"/>
                    <a:pt x="587330" y="1882283"/>
                  </a:cubicBezTo>
                  <a:cubicBezTo>
                    <a:pt x="611479" y="1912588"/>
                    <a:pt x="635453" y="1944787"/>
                    <a:pt x="658817" y="1974186"/>
                  </a:cubicBezTo>
                  <a:cubicBezTo>
                    <a:pt x="682008" y="2004326"/>
                    <a:pt x="706330" y="2033560"/>
                    <a:pt x="730305" y="2062959"/>
                  </a:cubicBezTo>
                  <a:cubicBezTo>
                    <a:pt x="754977" y="2091864"/>
                    <a:pt x="779474" y="2120768"/>
                    <a:pt x="805018" y="2148685"/>
                  </a:cubicBezTo>
                  <a:cubicBezTo>
                    <a:pt x="855757" y="2204847"/>
                    <a:pt x="908500" y="2258951"/>
                    <a:pt x="963424" y="2310337"/>
                  </a:cubicBezTo>
                  <a:cubicBezTo>
                    <a:pt x="1073444" y="2412862"/>
                    <a:pt x="1192183" y="2504353"/>
                    <a:pt x="1319204" y="2580196"/>
                  </a:cubicBezTo>
                  <a:cubicBezTo>
                    <a:pt x="1382846" y="2617913"/>
                    <a:pt x="1448143" y="2652500"/>
                    <a:pt x="1515882" y="2681651"/>
                  </a:cubicBezTo>
                  <a:cubicBezTo>
                    <a:pt x="1583184" y="2711626"/>
                    <a:pt x="1652666" y="2736908"/>
                    <a:pt x="1723456" y="2758319"/>
                  </a:cubicBezTo>
                  <a:cubicBezTo>
                    <a:pt x="1794246" y="2779812"/>
                    <a:pt x="1866431" y="2797188"/>
                    <a:pt x="1939662" y="2811269"/>
                  </a:cubicBezTo>
                  <a:cubicBezTo>
                    <a:pt x="2012981" y="2825104"/>
                    <a:pt x="2087519" y="2834574"/>
                    <a:pt x="2162581" y="2840916"/>
                  </a:cubicBezTo>
                  <a:cubicBezTo>
                    <a:pt x="2237643" y="2847338"/>
                    <a:pt x="2313489" y="2850139"/>
                    <a:pt x="2389597" y="2850221"/>
                  </a:cubicBezTo>
                  <a:cubicBezTo>
                    <a:pt x="2408602" y="2850221"/>
                    <a:pt x="2427869" y="2850550"/>
                    <a:pt x="2446002" y="2849808"/>
                  </a:cubicBezTo>
                  <a:lnTo>
                    <a:pt x="2473638" y="2849151"/>
                  </a:lnTo>
                  <a:lnTo>
                    <a:pt x="2501187" y="2847832"/>
                  </a:lnTo>
                  <a:cubicBezTo>
                    <a:pt x="2537890" y="2846268"/>
                    <a:pt x="2574418" y="2842809"/>
                    <a:pt x="2610685" y="2838774"/>
                  </a:cubicBezTo>
                  <a:cubicBezTo>
                    <a:pt x="2755926" y="2821975"/>
                    <a:pt x="2897244" y="2785164"/>
                    <a:pt x="3033071" y="2730979"/>
                  </a:cubicBezTo>
                  <a:cubicBezTo>
                    <a:pt x="3101158" y="2704132"/>
                    <a:pt x="3167589" y="2672263"/>
                    <a:pt x="3232974" y="2637430"/>
                  </a:cubicBezTo>
                  <a:cubicBezTo>
                    <a:pt x="3298446" y="2602760"/>
                    <a:pt x="3362697" y="2564303"/>
                    <a:pt x="3425990" y="2523622"/>
                  </a:cubicBezTo>
                  <a:cubicBezTo>
                    <a:pt x="3489282" y="2482859"/>
                    <a:pt x="3551529" y="2439461"/>
                    <a:pt x="3613601" y="2394827"/>
                  </a:cubicBezTo>
                  <a:cubicBezTo>
                    <a:pt x="3644549" y="2372511"/>
                    <a:pt x="3675411" y="2349617"/>
                    <a:pt x="3706185" y="2326642"/>
                  </a:cubicBezTo>
                  <a:lnTo>
                    <a:pt x="3799729" y="2255904"/>
                  </a:lnTo>
                  <a:cubicBezTo>
                    <a:pt x="3926402" y="2160954"/>
                    <a:pt x="4053597" y="2070123"/>
                    <a:pt x="4175561" y="1976821"/>
                  </a:cubicBezTo>
                  <a:cubicBezTo>
                    <a:pt x="4297526" y="1883601"/>
                    <a:pt x="4414084" y="1787582"/>
                    <a:pt x="4517132" y="1683080"/>
                  </a:cubicBezTo>
                  <a:cubicBezTo>
                    <a:pt x="4568480" y="1630705"/>
                    <a:pt x="4616604" y="1576438"/>
                    <a:pt x="4659758" y="1519452"/>
                  </a:cubicBezTo>
                  <a:cubicBezTo>
                    <a:pt x="4702650" y="1462383"/>
                    <a:pt x="4741184" y="1402845"/>
                    <a:pt x="4773178" y="1340423"/>
                  </a:cubicBezTo>
                  <a:cubicBezTo>
                    <a:pt x="4837865" y="1215829"/>
                    <a:pt x="4877446" y="1079787"/>
                    <a:pt x="4892092" y="938311"/>
                  </a:cubicBezTo>
                  <a:cubicBezTo>
                    <a:pt x="4895666" y="902982"/>
                    <a:pt x="4897845" y="867325"/>
                    <a:pt x="4898804" y="831503"/>
                  </a:cubicBezTo>
                  <a:cubicBezTo>
                    <a:pt x="4899066" y="813633"/>
                    <a:pt x="4899414" y="795764"/>
                    <a:pt x="4899153" y="776988"/>
                  </a:cubicBezTo>
                  <a:cubicBezTo>
                    <a:pt x="4898979" y="758460"/>
                    <a:pt x="4899066" y="740012"/>
                    <a:pt x="4898456" y="721484"/>
                  </a:cubicBezTo>
                  <a:cubicBezTo>
                    <a:pt x="4896974" y="647452"/>
                    <a:pt x="4893226" y="573502"/>
                    <a:pt x="4886774" y="499635"/>
                  </a:cubicBezTo>
                  <a:cubicBezTo>
                    <a:pt x="4873610" y="351981"/>
                    <a:pt x="4851030" y="204740"/>
                    <a:pt x="4815896" y="59970"/>
                  </a:cubicBezTo>
                  <a:lnTo>
                    <a:pt x="4798654" y="0"/>
                  </a:lnTo>
                  <a:lnTo>
                    <a:pt x="4909441" y="0"/>
                  </a:lnTo>
                  <a:lnTo>
                    <a:pt x="4921297" y="34112"/>
                  </a:lnTo>
                  <a:cubicBezTo>
                    <a:pt x="4966630" y="181436"/>
                    <a:pt x="5002460" y="331724"/>
                    <a:pt x="5027482" y="483740"/>
                  </a:cubicBezTo>
                  <a:cubicBezTo>
                    <a:pt x="5040123" y="559749"/>
                    <a:pt x="5050323" y="636170"/>
                    <a:pt x="5058082" y="712837"/>
                  </a:cubicBezTo>
                  <a:cubicBezTo>
                    <a:pt x="5060261" y="732025"/>
                    <a:pt x="5061743" y="751213"/>
                    <a:pt x="5063486" y="770400"/>
                  </a:cubicBezTo>
                  <a:cubicBezTo>
                    <a:pt x="5065318" y="789340"/>
                    <a:pt x="5066625" y="809186"/>
                    <a:pt x="5067846" y="829033"/>
                  </a:cubicBezTo>
                  <a:cubicBezTo>
                    <a:pt x="5069851" y="868643"/>
                    <a:pt x="5070461" y="908500"/>
                    <a:pt x="5069414" y="948521"/>
                  </a:cubicBezTo>
                  <a:cubicBezTo>
                    <a:pt x="5067060" y="1028483"/>
                    <a:pt x="5057820" y="1109021"/>
                    <a:pt x="5040732" y="1188571"/>
                  </a:cubicBezTo>
                  <a:cubicBezTo>
                    <a:pt x="5023123" y="1268038"/>
                    <a:pt x="4997578" y="1346435"/>
                    <a:pt x="4964102" y="1421620"/>
                  </a:cubicBezTo>
                  <a:cubicBezTo>
                    <a:pt x="4897409" y="1572485"/>
                    <a:pt x="4799942" y="1709020"/>
                    <a:pt x="4689486" y="1828757"/>
                  </a:cubicBezTo>
                  <a:cubicBezTo>
                    <a:pt x="4579116" y="1949234"/>
                    <a:pt x="4456716" y="2054888"/>
                    <a:pt x="4333792" y="2155355"/>
                  </a:cubicBezTo>
                  <a:cubicBezTo>
                    <a:pt x="4210520" y="2255657"/>
                    <a:pt x="4085853" y="2350524"/>
                    <a:pt x="3965196" y="2446790"/>
                  </a:cubicBezTo>
                  <a:lnTo>
                    <a:pt x="3873745" y="2519916"/>
                  </a:lnTo>
                  <a:cubicBezTo>
                    <a:pt x="3842621" y="2544539"/>
                    <a:pt x="3811324" y="2569162"/>
                    <a:pt x="3779416" y="2593454"/>
                  </a:cubicBezTo>
                  <a:cubicBezTo>
                    <a:pt x="3715862" y="2642123"/>
                    <a:pt x="3650652" y="2689804"/>
                    <a:pt x="3582739" y="2735343"/>
                  </a:cubicBezTo>
                  <a:cubicBezTo>
                    <a:pt x="3514913" y="2780800"/>
                    <a:pt x="3445170" y="2824939"/>
                    <a:pt x="3371851" y="2865126"/>
                  </a:cubicBezTo>
                  <a:cubicBezTo>
                    <a:pt x="3298533" y="2905230"/>
                    <a:pt x="3222687" y="2942452"/>
                    <a:pt x="3143614" y="2974568"/>
                  </a:cubicBezTo>
                  <a:cubicBezTo>
                    <a:pt x="2985994" y="3039625"/>
                    <a:pt x="2815732" y="3083105"/>
                    <a:pt x="2643552" y="3101304"/>
                  </a:cubicBezTo>
                  <a:cubicBezTo>
                    <a:pt x="2600484" y="3105587"/>
                    <a:pt x="2557331" y="3109046"/>
                    <a:pt x="2514264" y="3110445"/>
                  </a:cubicBezTo>
                  <a:lnTo>
                    <a:pt x="2481920" y="3111598"/>
                  </a:lnTo>
                  <a:lnTo>
                    <a:pt x="2449664" y="3111763"/>
                  </a:lnTo>
                  <a:cubicBezTo>
                    <a:pt x="2427869" y="3112092"/>
                    <a:pt x="2407207" y="3111434"/>
                    <a:pt x="2386284" y="3111022"/>
                  </a:cubicBezTo>
                  <a:cubicBezTo>
                    <a:pt x="2344525" y="3110528"/>
                    <a:pt x="2302505" y="3108140"/>
                    <a:pt x="2260658" y="3106080"/>
                  </a:cubicBezTo>
                  <a:cubicBezTo>
                    <a:pt x="2218725" y="3102787"/>
                    <a:pt x="2176791" y="3099740"/>
                    <a:pt x="2134945" y="3094716"/>
                  </a:cubicBezTo>
                  <a:cubicBezTo>
                    <a:pt x="2051165" y="3085246"/>
                    <a:pt x="1967473" y="3072317"/>
                    <a:pt x="1884564" y="3054200"/>
                  </a:cubicBezTo>
                  <a:cubicBezTo>
                    <a:pt x="1801657" y="3036084"/>
                    <a:pt x="1719708" y="3012778"/>
                    <a:pt x="1639764" y="2984286"/>
                  </a:cubicBezTo>
                  <a:cubicBezTo>
                    <a:pt x="1559820" y="2955710"/>
                    <a:pt x="1481969" y="2921618"/>
                    <a:pt x="1407081" y="2882913"/>
                  </a:cubicBezTo>
                  <a:cubicBezTo>
                    <a:pt x="1332455" y="2843633"/>
                    <a:pt x="1260794" y="2799741"/>
                    <a:pt x="1193491" y="2750989"/>
                  </a:cubicBezTo>
                  <a:cubicBezTo>
                    <a:pt x="1058362" y="2653982"/>
                    <a:pt x="939973" y="2540257"/>
                    <a:pt x="836141" y="2418627"/>
                  </a:cubicBezTo>
                  <a:cubicBezTo>
                    <a:pt x="784444" y="2357523"/>
                    <a:pt x="736321" y="2294444"/>
                    <a:pt x="690812" y="2230210"/>
                  </a:cubicBezTo>
                  <a:cubicBezTo>
                    <a:pt x="645217" y="2165978"/>
                    <a:pt x="602674" y="2100345"/>
                    <a:pt x="562397" y="2033725"/>
                  </a:cubicBezTo>
                  <a:cubicBezTo>
                    <a:pt x="541823" y="2000044"/>
                    <a:pt x="522992" y="1968504"/>
                    <a:pt x="502504" y="1936223"/>
                  </a:cubicBezTo>
                  <a:cubicBezTo>
                    <a:pt x="482192" y="1904189"/>
                    <a:pt x="461530" y="1872155"/>
                    <a:pt x="440258" y="1840368"/>
                  </a:cubicBezTo>
                  <a:lnTo>
                    <a:pt x="310360" y="1649481"/>
                  </a:lnTo>
                  <a:cubicBezTo>
                    <a:pt x="288826" y="1617365"/>
                    <a:pt x="267555" y="1585084"/>
                    <a:pt x="246806" y="1552391"/>
                  </a:cubicBezTo>
                  <a:cubicBezTo>
                    <a:pt x="226057" y="1519698"/>
                    <a:pt x="205483" y="1486923"/>
                    <a:pt x="186303" y="1453160"/>
                  </a:cubicBezTo>
                  <a:cubicBezTo>
                    <a:pt x="147857" y="1385962"/>
                    <a:pt x="112550" y="1316790"/>
                    <a:pt x="84390" y="1244980"/>
                  </a:cubicBezTo>
                  <a:cubicBezTo>
                    <a:pt x="55708" y="1173418"/>
                    <a:pt x="34436" y="1099222"/>
                    <a:pt x="20139" y="1024037"/>
                  </a:cubicBezTo>
                  <a:cubicBezTo>
                    <a:pt x="6452" y="948852"/>
                    <a:pt x="0" y="872513"/>
                    <a:pt x="0" y="796339"/>
                  </a:cubicBezTo>
                  <a:cubicBezTo>
                    <a:pt x="850" y="568560"/>
                    <a:pt x="36028" y="341245"/>
                    <a:pt x="102773" y="1213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BCBF53-F859-485D-8008-16DE1F4FB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3885" y="1"/>
              <a:ext cx="4960549" cy="2918955"/>
            </a:xfrm>
            <a:custGeom>
              <a:avLst/>
              <a:gdLst>
                <a:gd name="connsiteX0" fmla="*/ 154335 w 4960549"/>
                <a:gd name="connsiteY0" fmla="*/ 0 h 2918955"/>
                <a:gd name="connsiteX1" fmla="*/ 347871 w 4960549"/>
                <a:gd name="connsiteY1" fmla="*/ 0 h 2918955"/>
                <a:gd name="connsiteX2" fmla="*/ 268143 w 4960549"/>
                <a:gd name="connsiteY2" fmla="*/ 165468 h 2918955"/>
                <a:gd name="connsiteX3" fmla="*/ 199554 w 4960549"/>
                <a:gd name="connsiteY3" fmla="*/ 358938 h 2918955"/>
                <a:gd name="connsiteX4" fmla="*/ 142104 w 4960549"/>
                <a:gd name="connsiteY4" fmla="*/ 762944 h 2918955"/>
                <a:gd name="connsiteX5" fmla="*/ 166339 w 4960549"/>
                <a:gd name="connsiteY5" fmla="*/ 960748 h 2918955"/>
                <a:gd name="connsiteX6" fmla="*/ 237914 w 4960549"/>
                <a:gd name="connsiteY6" fmla="*/ 1145787 h 2918955"/>
                <a:gd name="connsiteX7" fmla="*/ 287868 w 4960549"/>
                <a:gd name="connsiteY7" fmla="*/ 1232913 h 2918955"/>
                <a:gd name="connsiteX8" fmla="*/ 345232 w 4960549"/>
                <a:gd name="connsiteY8" fmla="*/ 1317239 h 2918955"/>
                <a:gd name="connsiteX9" fmla="*/ 477745 w 4960549"/>
                <a:gd name="connsiteY9" fmla="*/ 1480209 h 2918955"/>
                <a:gd name="connsiteX10" fmla="*/ 621156 w 4960549"/>
                <a:gd name="connsiteY10" fmla="*/ 1644414 h 2918955"/>
                <a:gd name="connsiteX11" fmla="*/ 692469 w 4960549"/>
                <a:gd name="connsiteY11" fmla="*/ 1730140 h 2918955"/>
                <a:gd name="connsiteX12" fmla="*/ 726731 w 4960549"/>
                <a:gd name="connsiteY12" fmla="*/ 1772220 h 2918955"/>
                <a:gd name="connsiteX13" fmla="*/ 760295 w 4960549"/>
                <a:gd name="connsiteY13" fmla="*/ 1812489 h 2918955"/>
                <a:gd name="connsiteX14" fmla="*/ 1048685 w 4960549"/>
                <a:gd name="connsiteY14" fmla="*/ 2110101 h 2918955"/>
                <a:gd name="connsiteX15" fmla="*/ 1202035 w 4960549"/>
                <a:gd name="connsiteY15" fmla="*/ 2244002 h 2918955"/>
                <a:gd name="connsiteX16" fmla="*/ 1362620 w 4960549"/>
                <a:gd name="connsiteY16" fmla="*/ 2367443 h 2918955"/>
                <a:gd name="connsiteX17" fmla="*/ 1721364 w 4960549"/>
                <a:gd name="connsiteY17" fmla="*/ 2562694 h 2918955"/>
                <a:gd name="connsiteX18" fmla="*/ 1922052 w 4960549"/>
                <a:gd name="connsiteY18" fmla="*/ 2617868 h 2918955"/>
                <a:gd name="connsiteX19" fmla="*/ 1973488 w 4960549"/>
                <a:gd name="connsiteY19" fmla="*/ 2627586 h 2918955"/>
                <a:gd name="connsiteX20" fmla="*/ 2025360 w 4960549"/>
                <a:gd name="connsiteY20" fmla="*/ 2635738 h 2918955"/>
                <a:gd name="connsiteX21" fmla="*/ 2130063 w 4960549"/>
                <a:gd name="connsiteY21" fmla="*/ 2647432 h 2918955"/>
                <a:gd name="connsiteX22" fmla="*/ 2182719 w 4960549"/>
                <a:gd name="connsiteY22" fmla="*/ 2651220 h 2918955"/>
                <a:gd name="connsiteX23" fmla="*/ 2235551 w 4960549"/>
                <a:gd name="connsiteY23" fmla="*/ 2653855 h 2918955"/>
                <a:gd name="connsiteX24" fmla="*/ 2288556 w 4960549"/>
                <a:gd name="connsiteY24" fmla="*/ 2655008 h 2918955"/>
                <a:gd name="connsiteX25" fmla="*/ 2341648 w 4960549"/>
                <a:gd name="connsiteY25" fmla="*/ 2654761 h 2918955"/>
                <a:gd name="connsiteX26" fmla="*/ 2368238 w 4960549"/>
                <a:gd name="connsiteY26" fmla="*/ 2654514 h 2918955"/>
                <a:gd name="connsiteX27" fmla="*/ 2393869 w 4960549"/>
                <a:gd name="connsiteY27" fmla="*/ 2653443 h 2918955"/>
                <a:gd name="connsiteX28" fmla="*/ 2419413 w 4960549"/>
                <a:gd name="connsiteY28" fmla="*/ 2652208 h 2918955"/>
                <a:gd name="connsiteX29" fmla="*/ 2444869 w 4960549"/>
                <a:gd name="connsiteY29" fmla="*/ 2650232 h 2918955"/>
                <a:gd name="connsiteX30" fmla="*/ 2545823 w 4960549"/>
                <a:gd name="connsiteY30" fmla="*/ 2638456 h 2918955"/>
                <a:gd name="connsiteX31" fmla="*/ 2930373 w 4960549"/>
                <a:gd name="connsiteY31" fmla="*/ 2519213 h 2918955"/>
                <a:gd name="connsiteX32" fmla="*/ 3285631 w 4960549"/>
                <a:gd name="connsiteY32" fmla="*/ 2310210 h 2918955"/>
                <a:gd name="connsiteX33" fmla="*/ 3371764 w 4960549"/>
                <a:gd name="connsiteY33" fmla="*/ 2248778 h 2918955"/>
                <a:gd name="connsiteX34" fmla="*/ 3457898 w 4960549"/>
                <a:gd name="connsiteY34" fmla="*/ 2185286 h 2918955"/>
                <a:gd name="connsiteX35" fmla="*/ 3632344 w 4960549"/>
                <a:gd name="connsiteY35" fmla="*/ 2053527 h 2918955"/>
                <a:gd name="connsiteX36" fmla="*/ 3990915 w 4960549"/>
                <a:gd name="connsiteY36" fmla="*/ 1798490 h 2918955"/>
                <a:gd name="connsiteX37" fmla="*/ 4324988 w 4960549"/>
                <a:gd name="connsiteY37" fmla="*/ 1544854 h 2918955"/>
                <a:gd name="connsiteX38" fmla="*/ 4592107 w 4960549"/>
                <a:gd name="connsiteY38" fmla="*/ 1254159 h 2918955"/>
                <a:gd name="connsiteX39" fmla="*/ 4683123 w 4960549"/>
                <a:gd name="connsiteY39" fmla="*/ 1085179 h 2918955"/>
                <a:gd name="connsiteX40" fmla="*/ 4738568 w 4960549"/>
                <a:gd name="connsiteY40" fmla="*/ 900551 h 2918955"/>
                <a:gd name="connsiteX41" fmla="*/ 4753913 w 4960549"/>
                <a:gd name="connsiteY41" fmla="*/ 803708 h 2918955"/>
                <a:gd name="connsiteX42" fmla="*/ 4756441 w 4960549"/>
                <a:gd name="connsiteY42" fmla="*/ 779167 h 2918955"/>
                <a:gd name="connsiteX43" fmla="*/ 4758358 w 4960549"/>
                <a:gd name="connsiteY43" fmla="*/ 754133 h 2918955"/>
                <a:gd name="connsiteX44" fmla="*/ 4761147 w 4960549"/>
                <a:gd name="connsiteY44" fmla="*/ 702417 h 2918955"/>
                <a:gd name="connsiteX45" fmla="*/ 4756353 w 4960549"/>
                <a:gd name="connsiteY45" fmla="*/ 495638 h 2918955"/>
                <a:gd name="connsiteX46" fmla="*/ 4725578 w 4960549"/>
                <a:gd name="connsiteY46" fmla="*/ 291411 h 2918955"/>
                <a:gd name="connsiteX47" fmla="*/ 4673358 w 4960549"/>
                <a:gd name="connsiteY47" fmla="*/ 92042 h 2918955"/>
                <a:gd name="connsiteX48" fmla="*/ 4644342 w 4960549"/>
                <a:gd name="connsiteY48" fmla="*/ 0 h 2918955"/>
                <a:gd name="connsiteX49" fmla="*/ 4862756 w 4960549"/>
                <a:gd name="connsiteY49" fmla="*/ 0 h 2918955"/>
                <a:gd name="connsiteX50" fmla="*/ 4876138 w 4960549"/>
                <a:gd name="connsiteY50" fmla="*/ 45680 h 2918955"/>
                <a:gd name="connsiteX51" fmla="*/ 4911707 w 4960549"/>
                <a:gd name="connsiteY51" fmla="*/ 263329 h 2918955"/>
                <a:gd name="connsiteX52" fmla="*/ 4934809 w 4960549"/>
                <a:gd name="connsiteY52" fmla="*/ 481145 h 2918955"/>
                <a:gd name="connsiteX53" fmla="*/ 4953205 w 4960549"/>
                <a:gd name="connsiteY53" fmla="*/ 698959 h 2918955"/>
                <a:gd name="connsiteX54" fmla="*/ 4956953 w 4960549"/>
                <a:gd name="connsiteY54" fmla="*/ 753557 h 2918955"/>
                <a:gd name="connsiteX55" fmla="*/ 4958611 w 4960549"/>
                <a:gd name="connsiteY55" fmla="*/ 781638 h 2918955"/>
                <a:gd name="connsiteX56" fmla="*/ 4959831 w 4960549"/>
                <a:gd name="connsiteY56" fmla="*/ 810213 h 2918955"/>
                <a:gd name="connsiteX57" fmla="*/ 4958174 w 4960549"/>
                <a:gd name="connsiteY57" fmla="*/ 925338 h 2918955"/>
                <a:gd name="connsiteX58" fmla="*/ 4834030 w 4960549"/>
                <a:gd name="connsiteY58" fmla="*/ 1377519 h 2918955"/>
                <a:gd name="connsiteX59" fmla="*/ 4558106 w 4960549"/>
                <a:gd name="connsiteY59" fmla="*/ 1761515 h 2918955"/>
                <a:gd name="connsiteX60" fmla="*/ 4389937 w 4960549"/>
                <a:gd name="connsiteY60" fmla="*/ 1921603 h 2918955"/>
                <a:gd name="connsiteX61" fmla="*/ 4214618 w 4960549"/>
                <a:gd name="connsiteY61" fmla="*/ 2067115 h 2918955"/>
                <a:gd name="connsiteX62" fmla="*/ 3858489 w 4960549"/>
                <a:gd name="connsiteY62" fmla="*/ 2329316 h 2918955"/>
                <a:gd name="connsiteX63" fmla="*/ 3768868 w 4960549"/>
                <a:gd name="connsiteY63" fmla="*/ 2393301 h 2918955"/>
                <a:gd name="connsiteX64" fmla="*/ 3676806 w 4960549"/>
                <a:gd name="connsiteY64" fmla="*/ 2457698 h 2918955"/>
                <a:gd name="connsiteX65" fmla="*/ 3582477 w 4960549"/>
                <a:gd name="connsiteY65" fmla="*/ 2521272 h 2918955"/>
                <a:gd name="connsiteX66" fmla="*/ 3485185 w 4960549"/>
                <a:gd name="connsiteY66" fmla="*/ 2583035 h 2918955"/>
                <a:gd name="connsiteX67" fmla="*/ 3280923 w 4960549"/>
                <a:gd name="connsiteY67" fmla="*/ 2698983 h 2918955"/>
                <a:gd name="connsiteX68" fmla="*/ 3061230 w 4960549"/>
                <a:gd name="connsiteY68" fmla="*/ 2797555 h 2918955"/>
                <a:gd name="connsiteX69" fmla="*/ 2583137 w 4960549"/>
                <a:gd name="connsiteY69" fmla="*/ 2910950 h 2918955"/>
                <a:gd name="connsiteX70" fmla="*/ 2460038 w 4960549"/>
                <a:gd name="connsiteY70" fmla="*/ 2918280 h 2918955"/>
                <a:gd name="connsiteX71" fmla="*/ 2429263 w 4960549"/>
                <a:gd name="connsiteY71" fmla="*/ 2918938 h 2918955"/>
                <a:gd name="connsiteX72" fmla="*/ 2398576 w 4960549"/>
                <a:gd name="connsiteY72" fmla="*/ 2918774 h 2918955"/>
                <a:gd name="connsiteX73" fmla="*/ 2367977 w 4960549"/>
                <a:gd name="connsiteY73" fmla="*/ 2918444 h 2918955"/>
                <a:gd name="connsiteX74" fmla="*/ 2338249 w 4960549"/>
                <a:gd name="connsiteY74" fmla="*/ 2917374 h 2918955"/>
                <a:gd name="connsiteX75" fmla="*/ 2100770 w 4960549"/>
                <a:gd name="connsiteY75" fmla="*/ 2899503 h 2918955"/>
                <a:gd name="connsiteX76" fmla="*/ 1864776 w 4960549"/>
                <a:gd name="connsiteY76" fmla="*/ 2860141 h 2918955"/>
                <a:gd name="connsiteX77" fmla="*/ 1632964 w 4960549"/>
                <a:gd name="connsiteY77" fmla="*/ 2798461 h 2918955"/>
                <a:gd name="connsiteX78" fmla="*/ 1189219 w 4960549"/>
                <a:gd name="connsiteY78" fmla="*/ 2613010 h 2918955"/>
                <a:gd name="connsiteX79" fmla="*/ 815305 w 4960549"/>
                <a:gd name="connsiteY79" fmla="*/ 2324292 h 2918955"/>
                <a:gd name="connsiteX80" fmla="*/ 663699 w 4960549"/>
                <a:gd name="connsiteY80" fmla="*/ 2150535 h 2918955"/>
                <a:gd name="connsiteX81" fmla="*/ 531274 w 4960549"/>
                <a:gd name="connsiteY81" fmla="*/ 1966565 h 2918955"/>
                <a:gd name="connsiteX82" fmla="*/ 500325 w 4960549"/>
                <a:gd name="connsiteY82" fmla="*/ 1919709 h 2918955"/>
                <a:gd name="connsiteX83" fmla="*/ 470771 w 4960549"/>
                <a:gd name="connsiteY83" fmla="*/ 1874252 h 2918955"/>
                <a:gd name="connsiteX84" fmla="*/ 412448 w 4960549"/>
                <a:gd name="connsiteY84" fmla="*/ 1786137 h 2918955"/>
                <a:gd name="connsiteX85" fmla="*/ 291616 w 4960549"/>
                <a:gd name="connsiteY85" fmla="*/ 1606122 h 2918955"/>
                <a:gd name="connsiteX86" fmla="*/ 173662 w 4960549"/>
                <a:gd name="connsiteY86" fmla="*/ 1415812 h 2918955"/>
                <a:gd name="connsiteX87" fmla="*/ 120483 w 4960549"/>
                <a:gd name="connsiteY87" fmla="*/ 1314934 h 2918955"/>
                <a:gd name="connsiteX88" fmla="*/ 75324 w 4960549"/>
                <a:gd name="connsiteY88" fmla="*/ 1209361 h 2918955"/>
                <a:gd name="connsiteX89" fmla="*/ 40713 w 4960549"/>
                <a:gd name="connsiteY89" fmla="*/ 1099837 h 2918955"/>
                <a:gd name="connsiteX90" fmla="*/ 27811 w 4960549"/>
                <a:gd name="connsiteY90" fmla="*/ 1044004 h 2918955"/>
                <a:gd name="connsiteX91" fmla="*/ 22144 w 4960549"/>
                <a:gd name="connsiteY91" fmla="*/ 1016004 h 2918955"/>
                <a:gd name="connsiteX92" fmla="*/ 17436 w 4960549"/>
                <a:gd name="connsiteY92" fmla="*/ 987923 h 2918955"/>
                <a:gd name="connsiteX93" fmla="*/ 0 w 4960549"/>
                <a:gd name="connsiteY93" fmla="*/ 762944 h 2918955"/>
                <a:gd name="connsiteX94" fmla="*/ 48385 w 4960549"/>
                <a:gd name="connsiteY94" fmla="*/ 324597 h 2918955"/>
                <a:gd name="connsiteX95" fmla="*/ 108474 w 4960549"/>
                <a:gd name="connsiteY95" fmla="*/ 110839 h 291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60549" h="2918955">
                  <a:moveTo>
                    <a:pt x="154335" y="0"/>
                  </a:moveTo>
                  <a:lnTo>
                    <a:pt x="347871" y="0"/>
                  </a:lnTo>
                  <a:lnTo>
                    <a:pt x="268143" y="165468"/>
                  </a:lnTo>
                  <a:cubicBezTo>
                    <a:pt x="241575" y="228661"/>
                    <a:pt x="218473" y="293182"/>
                    <a:pt x="199554" y="358938"/>
                  </a:cubicBezTo>
                  <a:cubicBezTo>
                    <a:pt x="161632" y="490121"/>
                    <a:pt x="142016" y="626491"/>
                    <a:pt x="142104" y="762944"/>
                  </a:cubicBezTo>
                  <a:cubicBezTo>
                    <a:pt x="142888" y="829977"/>
                    <a:pt x="149862" y="896516"/>
                    <a:pt x="166339" y="960748"/>
                  </a:cubicBezTo>
                  <a:cubicBezTo>
                    <a:pt x="182555" y="1025063"/>
                    <a:pt x="207750" y="1086579"/>
                    <a:pt x="237914" y="1145787"/>
                  </a:cubicBezTo>
                  <a:cubicBezTo>
                    <a:pt x="253170" y="1175351"/>
                    <a:pt x="270084" y="1204338"/>
                    <a:pt x="287868" y="1232913"/>
                  </a:cubicBezTo>
                  <a:cubicBezTo>
                    <a:pt x="305914" y="1261406"/>
                    <a:pt x="325181" y="1289488"/>
                    <a:pt x="345232" y="1317239"/>
                  </a:cubicBezTo>
                  <a:cubicBezTo>
                    <a:pt x="385858" y="1372578"/>
                    <a:pt x="431017" y="1426270"/>
                    <a:pt x="477745" y="1480209"/>
                  </a:cubicBezTo>
                  <a:cubicBezTo>
                    <a:pt x="524474" y="1534231"/>
                    <a:pt x="573294" y="1588252"/>
                    <a:pt x="621156" y="1644414"/>
                  </a:cubicBezTo>
                  <a:cubicBezTo>
                    <a:pt x="645130" y="1672413"/>
                    <a:pt x="668843" y="1701070"/>
                    <a:pt x="692469" y="1730140"/>
                  </a:cubicBezTo>
                  <a:lnTo>
                    <a:pt x="726731" y="1772220"/>
                  </a:lnTo>
                  <a:cubicBezTo>
                    <a:pt x="737977" y="1785644"/>
                    <a:pt x="748700" y="1799396"/>
                    <a:pt x="760295" y="1812489"/>
                  </a:cubicBezTo>
                  <a:cubicBezTo>
                    <a:pt x="850788" y="1919050"/>
                    <a:pt x="948952" y="2017128"/>
                    <a:pt x="1048685" y="2110101"/>
                  </a:cubicBezTo>
                  <a:cubicBezTo>
                    <a:pt x="1098814" y="2156382"/>
                    <a:pt x="1149814" y="2201097"/>
                    <a:pt x="1202035" y="2244002"/>
                  </a:cubicBezTo>
                  <a:cubicBezTo>
                    <a:pt x="1254256" y="2286906"/>
                    <a:pt x="1307435" y="2328410"/>
                    <a:pt x="1362620" y="2367443"/>
                  </a:cubicBezTo>
                  <a:cubicBezTo>
                    <a:pt x="1472554" y="2445675"/>
                    <a:pt x="1591118" y="2515590"/>
                    <a:pt x="1721364" y="2562694"/>
                  </a:cubicBezTo>
                  <a:cubicBezTo>
                    <a:pt x="1786314" y="2586246"/>
                    <a:pt x="1853617" y="2604280"/>
                    <a:pt x="1922052" y="2617868"/>
                  </a:cubicBezTo>
                  <a:cubicBezTo>
                    <a:pt x="1939227" y="2621080"/>
                    <a:pt x="1956227" y="2624786"/>
                    <a:pt x="1973488" y="2627586"/>
                  </a:cubicBezTo>
                  <a:lnTo>
                    <a:pt x="2025360" y="2635738"/>
                  </a:lnTo>
                  <a:cubicBezTo>
                    <a:pt x="2060145" y="2640103"/>
                    <a:pt x="2094930" y="2644714"/>
                    <a:pt x="2130063" y="2647432"/>
                  </a:cubicBezTo>
                  <a:cubicBezTo>
                    <a:pt x="2147587" y="2648996"/>
                    <a:pt x="2165109" y="2650479"/>
                    <a:pt x="2182719" y="2651220"/>
                  </a:cubicBezTo>
                  <a:cubicBezTo>
                    <a:pt x="2200330" y="2652043"/>
                    <a:pt x="2217853" y="2653361"/>
                    <a:pt x="2235551" y="2653855"/>
                  </a:cubicBezTo>
                  <a:lnTo>
                    <a:pt x="2288556" y="2655008"/>
                  </a:lnTo>
                  <a:cubicBezTo>
                    <a:pt x="2306166" y="2655419"/>
                    <a:pt x="2323951" y="2654843"/>
                    <a:pt x="2341648" y="2654761"/>
                  </a:cubicBezTo>
                  <a:lnTo>
                    <a:pt x="2368238" y="2654514"/>
                  </a:lnTo>
                  <a:cubicBezTo>
                    <a:pt x="2376869" y="2654267"/>
                    <a:pt x="2385325" y="2653773"/>
                    <a:pt x="2393869" y="2653443"/>
                  </a:cubicBezTo>
                  <a:cubicBezTo>
                    <a:pt x="2402412" y="2653031"/>
                    <a:pt x="2410956" y="2652785"/>
                    <a:pt x="2419413" y="2652208"/>
                  </a:cubicBezTo>
                  <a:lnTo>
                    <a:pt x="2444869" y="2650232"/>
                  </a:lnTo>
                  <a:cubicBezTo>
                    <a:pt x="2478782" y="2647679"/>
                    <a:pt x="2512433" y="2643397"/>
                    <a:pt x="2545823" y="2638456"/>
                  </a:cubicBezTo>
                  <a:cubicBezTo>
                    <a:pt x="2679470" y="2617539"/>
                    <a:pt x="2807973" y="2576612"/>
                    <a:pt x="2930373" y="2519213"/>
                  </a:cubicBezTo>
                  <a:cubicBezTo>
                    <a:pt x="3053210" y="2462475"/>
                    <a:pt x="3170117" y="2389842"/>
                    <a:pt x="3285631" y="2310210"/>
                  </a:cubicBezTo>
                  <a:cubicBezTo>
                    <a:pt x="3314487" y="2290364"/>
                    <a:pt x="3343169" y="2269612"/>
                    <a:pt x="3371764" y="2248778"/>
                  </a:cubicBezTo>
                  <a:cubicBezTo>
                    <a:pt x="3400534" y="2227943"/>
                    <a:pt x="3429216" y="2206779"/>
                    <a:pt x="3457898" y="2185286"/>
                  </a:cubicBezTo>
                  <a:lnTo>
                    <a:pt x="3632344" y="2053527"/>
                  </a:lnTo>
                  <a:cubicBezTo>
                    <a:pt x="3752043" y="1963848"/>
                    <a:pt x="3872873" y="1880345"/>
                    <a:pt x="3990915" y="1798490"/>
                  </a:cubicBezTo>
                  <a:cubicBezTo>
                    <a:pt x="4108869" y="1716634"/>
                    <a:pt x="4222377" y="1633955"/>
                    <a:pt x="4324988" y="1544854"/>
                  </a:cubicBezTo>
                  <a:cubicBezTo>
                    <a:pt x="4427599" y="1455916"/>
                    <a:pt x="4520271" y="1361132"/>
                    <a:pt x="4592107" y="1254159"/>
                  </a:cubicBezTo>
                  <a:cubicBezTo>
                    <a:pt x="4628025" y="1200715"/>
                    <a:pt x="4658712" y="1144388"/>
                    <a:pt x="4683123" y="1085179"/>
                  </a:cubicBezTo>
                  <a:cubicBezTo>
                    <a:pt x="4707707" y="1026051"/>
                    <a:pt x="4725405" y="964125"/>
                    <a:pt x="4738568" y="900551"/>
                  </a:cubicBezTo>
                  <a:cubicBezTo>
                    <a:pt x="4745107" y="868764"/>
                    <a:pt x="4750338" y="836400"/>
                    <a:pt x="4753913" y="803708"/>
                  </a:cubicBezTo>
                  <a:cubicBezTo>
                    <a:pt x="4754959" y="795555"/>
                    <a:pt x="4755656" y="787320"/>
                    <a:pt x="4756441" y="779167"/>
                  </a:cubicBezTo>
                  <a:cubicBezTo>
                    <a:pt x="4757137" y="770932"/>
                    <a:pt x="4758010" y="762862"/>
                    <a:pt x="4758358" y="754133"/>
                  </a:cubicBezTo>
                  <a:lnTo>
                    <a:pt x="4761147" y="702417"/>
                  </a:lnTo>
                  <a:cubicBezTo>
                    <a:pt x="4763677" y="633409"/>
                    <a:pt x="4762107" y="564317"/>
                    <a:pt x="4756353" y="495638"/>
                  </a:cubicBezTo>
                  <a:cubicBezTo>
                    <a:pt x="4750774" y="426876"/>
                    <a:pt x="4740051" y="358691"/>
                    <a:pt x="4725578" y="291411"/>
                  </a:cubicBezTo>
                  <a:cubicBezTo>
                    <a:pt x="4710932" y="224131"/>
                    <a:pt x="4692625" y="157758"/>
                    <a:pt x="4673358" y="92042"/>
                  </a:cubicBezTo>
                  <a:lnTo>
                    <a:pt x="4644342" y="0"/>
                  </a:lnTo>
                  <a:lnTo>
                    <a:pt x="4862756" y="0"/>
                  </a:lnTo>
                  <a:lnTo>
                    <a:pt x="4876138" y="45680"/>
                  </a:lnTo>
                  <a:cubicBezTo>
                    <a:pt x="4892005" y="117818"/>
                    <a:pt x="4903077" y="190532"/>
                    <a:pt x="4911707" y="263329"/>
                  </a:cubicBezTo>
                  <a:cubicBezTo>
                    <a:pt x="4920513" y="336044"/>
                    <a:pt x="4927575" y="408677"/>
                    <a:pt x="4934809" y="481145"/>
                  </a:cubicBezTo>
                  <a:cubicBezTo>
                    <a:pt x="4941697" y="553694"/>
                    <a:pt x="4947799" y="626244"/>
                    <a:pt x="4953205" y="698959"/>
                  </a:cubicBezTo>
                  <a:lnTo>
                    <a:pt x="4956953" y="753557"/>
                  </a:lnTo>
                  <a:cubicBezTo>
                    <a:pt x="4957651" y="762533"/>
                    <a:pt x="4958087" y="772168"/>
                    <a:pt x="4958611" y="781638"/>
                  </a:cubicBezTo>
                  <a:cubicBezTo>
                    <a:pt x="4959133" y="791108"/>
                    <a:pt x="4959657" y="800661"/>
                    <a:pt x="4959831" y="810213"/>
                  </a:cubicBezTo>
                  <a:cubicBezTo>
                    <a:pt x="4961139" y="848341"/>
                    <a:pt x="4960703" y="886798"/>
                    <a:pt x="4958174" y="925338"/>
                  </a:cubicBezTo>
                  <a:cubicBezTo>
                    <a:pt x="4948759" y="1079578"/>
                    <a:pt x="4904907" y="1234972"/>
                    <a:pt x="4834030" y="1377519"/>
                  </a:cubicBezTo>
                  <a:cubicBezTo>
                    <a:pt x="4763327" y="1520478"/>
                    <a:pt x="4665861" y="1648779"/>
                    <a:pt x="4558106" y="1761515"/>
                  </a:cubicBezTo>
                  <a:cubicBezTo>
                    <a:pt x="4504229" y="1818090"/>
                    <a:pt x="4447650" y="1871123"/>
                    <a:pt x="4389937" y="1921603"/>
                  </a:cubicBezTo>
                  <a:cubicBezTo>
                    <a:pt x="4332223" y="1972083"/>
                    <a:pt x="4273726" y="2020669"/>
                    <a:pt x="4214618" y="2067115"/>
                  </a:cubicBezTo>
                  <a:cubicBezTo>
                    <a:pt x="4096664" y="2160417"/>
                    <a:pt x="3976094" y="2245484"/>
                    <a:pt x="3858489" y="2329316"/>
                  </a:cubicBezTo>
                  <a:lnTo>
                    <a:pt x="3768868" y="2393301"/>
                  </a:lnTo>
                  <a:cubicBezTo>
                    <a:pt x="3738529" y="2414794"/>
                    <a:pt x="3707929" y="2436452"/>
                    <a:pt x="3676806" y="2457698"/>
                  </a:cubicBezTo>
                  <a:cubicBezTo>
                    <a:pt x="3645770" y="2479027"/>
                    <a:pt x="3614385" y="2500273"/>
                    <a:pt x="3582477" y="2521272"/>
                  </a:cubicBezTo>
                  <a:cubicBezTo>
                    <a:pt x="3550483" y="2542107"/>
                    <a:pt x="3518226" y="2562776"/>
                    <a:pt x="3485185" y="2583035"/>
                  </a:cubicBezTo>
                  <a:cubicBezTo>
                    <a:pt x="3419451" y="2623633"/>
                    <a:pt x="3351625" y="2662996"/>
                    <a:pt x="3280923" y="2698983"/>
                  </a:cubicBezTo>
                  <a:cubicBezTo>
                    <a:pt x="3210307" y="2735134"/>
                    <a:pt x="3137251" y="2768732"/>
                    <a:pt x="3061230" y="2797555"/>
                  </a:cubicBezTo>
                  <a:cubicBezTo>
                    <a:pt x="2909886" y="2856024"/>
                    <a:pt x="2747295" y="2895468"/>
                    <a:pt x="2583137" y="2910950"/>
                  </a:cubicBezTo>
                  <a:cubicBezTo>
                    <a:pt x="2542075" y="2914657"/>
                    <a:pt x="2501013" y="2917456"/>
                    <a:pt x="2460038" y="2918280"/>
                  </a:cubicBezTo>
                  <a:lnTo>
                    <a:pt x="2429263" y="2918938"/>
                  </a:lnTo>
                  <a:cubicBezTo>
                    <a:pt x="2419064" y="2919021"/>
                    <a:pt x="2408777" y="2918774"/>
                    <a:pt x="2398576" y="2918774"/>
                  </a:cubicBezTo>
                  <a:lnTo>
                    <a:pt x="2367977" y="2918444"/>
                  </a:lnTo>
                  <a:lnTo>
                    <a:pt x="2338249" y="2917374"/>
                  </a:lnTo>
                  <a:cubicBezTo>
                    <a:pt x="2259089" y="2914985"/>
                    <a:pt x="2179756" y="2909057"/>
                    <a:pt x="2100770" y="2899503"/>
                  </a:cubicBezTo>
                  <a:cubicBezTo>
                    <a:pt x="2021699" y="2890445"/>
                    <a:pt x="1942801" y="2877434"/>
                    <a:pt x="1864776" y="2860141"/>
                  </a:cubicBezTo>
                  <a:cubicBezTo>
                    <a:pt x="1786836" y="2842683"/>
                    <a:pt x="1709508" y="2822013"/>
                    <a:pt x="1632964" y="2798461"/>
                  </a:cubicBezTo>
                  <a:cubicBezTo>
                    <a:pt x="1480138" y="2750946"/>
                    <a:pt x="1329055" y="2691818"/>
                    <a:pt x="1189219" y="2613010"/>
                  </a:cubicBezTo>
                  <a:cubicBezTo>
                    <a:pt x="1049296" y="2534366"/>
                    <a:pt x="924367" y="2434640"/>
                    <a:pt x="815305" y="2324292"/>
                  </a:cubicBezTo>
                  <a:cubicBezTo>
                    <a:pt x="760469" y="2269200"/>
                    <a:pt x="710603" y="2210567"/>
                    <a:pt x="663699" y="2150535"/>
                  </a:cubicBezTo>
                  <a:cubicBezTo>
                    <a:pt x="617059" y="2090255"/>
                    <a:pt x="572684" y="2029069"/>
                    <a:pt x="531274" y="1966565"/>
                  </a:cubicBezTo>
                  <a:cubicBezTo>
                    <a:pt x="520638" y="1951084"/>
                    <a:pt x="510612" y="1935355"/>
                    <a:pt x="500325" y="1919709"/>
                  </a:cubicBezTo>
                  <a:lnTo>
                    <a:pt x="470771" y="1874252"/>
                  </a:lnTo>
                  <a:cubicBezTo>
                    <a:pt x="451853" y="1844853"/>
                    <a:pt x="432238" y="1815701"/>
                    <a:pt x="412448" y="1786137"/>
                  </a:cubicBezTo>
                  <a:lnTo>
                    <a:pt x="291616" y="1606122"/>
                  </a:lnTo>
                  <a:cubicBezTo>
                    <a:pt x="251078" y="1544771"/>
                    <a:pt x="211062" y="1481609"/>
                    <a:pt x="173662" y="1415812"/>
                  </a:cubicBezTo>
                  <a:cubicBezTo>
                    <a:pt x="155005" y="1382872"/>
                    <a:pt x="136960" y="1349355"/>
                    <a:pt x="120483" y="1314934"/>
                  </a:cubicBezTo>
                  <a:cubicBezTo>
                    <a:pt x="104093" y="1280429"/>
                    <a:pt x="88837" y="1245266"/>
                    <a:pt x="75324" y="1209361"/>
                  </a:cubicBezTo>
                  <a:cubicBezTo>
                    <a:pt x="62072" y="1173375"/>
                    <a:pt x="50303" y="1136893"/>
                    <a:pt x="40713" y="1099837"/>
                  </a:cubicBezTo>
                  <a:cubicBezTo>
                    <a:pt x="36180" y="1081308"/>
                    <a:pt x="31560" y="1062697"/>
                    <a:pt x="27811" y="1044004"/>
                  </a:cubicBezTo>
                  <a:lnTo>
                    <a:pt x="22144" y="1016004"/>
                  </a:lnTo>
                  <a:lnTo>
                    <a:pt x="17436" y="987923"/>
                  </a:lnTo>
                  <a:cubicBezTo>
                    <a:pt x="5144" y="912986"/>
                    <a:pt x="0" y="837636"/>
                    <a:pt x="0" y="762944"/>
                  </a:cubicBezTo>
                  <a:cubicBezTo>
                    <a:pt x="349" y="615951"/>
                    <a:pt x="16652" y="468957"/>
                    <a:pt x="48385" y="324597"/>
                  </a:cubicBezTo>
                  <a:cubicBezTo>
                    <a:pt x="64209" y="252459"/>
                    <a:pt x="84238" y="181021"/>
                    <a:pt x="108474" y="11083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6F5721-88D0-4683-BB23-289611A4A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666325 w 4934374"/>
                <a:gd name="connsiteY1" fmla="*/ 0 h 2888360"/>
                <a:gd name="connsiteX2" fmla="*/ 626038 w 4934374"/>
                <a:gd name="connsiteY2" fmla="*/ 65170 h 2888360"/>
                <a:gd name="connsiteX3" fmla="*/ 435986 w 4934374"/>
                <a:gd name="connsiteY3" fmla="*/ 779635 h 2888360"/>
                <a:gd name="connsiteX4" fmla="*/ 750530 w 4934374"/>
                <a:gd name="connsiteY4" fmla="*/ 1443043 h 2888360"/>
                <a:gd name="connsiteX5" fmla="*/ 909024 w 4934374"/>
                <a:gd name="connsiteY5" fmla="*/ 1653610 h 2888360"/>
                <a:gd name="connsiteX6" fmla="*/ 2396223 w 4934374"/>
                <a:gd name="connsiteY6" fmla="*/ 2476694 h 2888360"/>
                <a:gd name="connsiteX7" fmla="*/ 3525201 w 4934374"/>
                <a:gd name="connsiteY7" fmla="*/ 1970327 h 2888360"/>
                <a:gd name="connsiteX8" fmla="*/ 3662596 w 4934374"/>
                <a:gd name="connsiteY8" fmla="*/ 1869778 h 2888360"/>
                <a:gd name="connsiteX9" fmla="*/ 4287500 w 4934374"/>
                <a:gd name="connsiteY9" fmla="*/ 1344141 h 2888360"/>
                <a:gd name="connsiteX10" fmla="*/ 4498563 w 4934374"/>
                <a:gd name="connsiteY10" fmla="*/ 779635 h 2888360"/>
                <a:gd name="connsiteX11" fmla="*/ 4376239 w 4934374"/>
                <a:gd name="connsiteY11" fmla="*/ 16511 h 2888360"/>
                <a:gd name="connsiteX12" fmla="*/ 4369703 w 4934374"/>
                <a:gd name="connsiteY12" fmla="*/ 0 h 2888360"/>
                <a:gd name="connsiteX13" fmla="*/ 4823642 w 4934374"/>
                <a:gd name="connsiteY13" fmla="*/ 0 h 2888360"/>
                <a:gd name="connsiteX14" fmla="*/ 4850554 w 4934374"/>
                <a:gd name="connsiteY14" fmla="*/ 89409 h 2888360"/>
                <a:gd name="connsiteX15" fmla="*/ 4934374 w 4934374"/>
                <a:gd name="connsiteY15" fmla="*/ 779553 h 2888360"/>
                <a:gd name="connsiteX16" fmla="*/ 3793540 w 4934374"/>
                <a:gd name="connsiteY16" fmla="*/ 2294701 h 2888360"/>
                <a:gd name="connsiteX17" fmla="*/ 2396135 w 4934374"/>
                <a:gd name="connsiteY17" fmla="*/ 2888360 h 2888360"/>
                <a:gd name="connsiteX18" fmla="*/ 548273 w 4934374"/>
                <a:gd name="connsiteY18" fmla="*/ 1884684 h 2888360"/>
                <a:gd name="connsiteX19" fmla="*/ 0 w 4934374"/>
                <a:gd name="connsiteY19" fmla="*/ 779553 h 2888360"/>
                <a:gd name="connsiteX20" fmla="*/ 137335 w 4934374"/>
                <a:gd name="connsiteY20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666325" y="0"/>
                  </a:lnTo>
                  <a:lnTo>
                    <a:pt x="626038" y="65170"/>
                  </a:lnTo>
                  <a:cubicBezTo>
                    <a:pt x="499976" y="295913"/>
                    <a:pt x="435986" y="536292"/>
                    <a:pt x="435986" y="779635"/>
                  </a:cubicBezTo>
                  <a:cubicBezTo>
                    <a:pt x="435986" y="1024707"/>
                    <a:pt x="538074" y="1167830"/>
                    <a:pt x="750530" y="1443043"/>
                  </a:cubicBezTo>
                  <a:cubicBezTo>
                    <a:pt x="801792" y="1509416"/>
                    <a:pt x="854797" y="1578096"/>
                    <a:pt x="909024" y="1653610"/>
                  </a:cubicBezTo>
                  <a:cubicBezTo>
                    <a:pt x="1323389" y="2230552"/>
                    <a:pt x="1768180" y="2476694"/>
                    <a:pt x="2396223" y="2476694"/>
                  </a:cubicBezTo>
                  <a:cubicBezTo>
                    <a:pt x="2808409" y="2476694"/>
                    <a:pt x="3110835" y="2276173"/>
                    <a:pt x="3525201" y="1970327"/>
                  </a:cubicBezTo>
                  <a:cubicBezTo>
                    <a:pt x="3571493" y="1936152"/>
                    <a:pt x="3617786" y="1902388"/>
                    <a:pt x="3662596" y="1869778"/>
                  </a:cubicBezTo>
                  <a:cubicBezTo>
                    <a:pt x="3905479" y="1692809"/>
                    <a:pt x="4134849" y="1525640"/>
                    <a:pt x="4287500" y="1344141"/>
                  </a:cubicBezTo>
                  <a:cubicBezTo>
                    <a:pt x="4433439" y="1170630"/>
                    <a:pt x="4498563" y="996543"/>
                    <a:pt x="4498563" y="779635"/>
                  </a:cubicBezTo>
                  <a:cubicBezTo>
                    <a:pt x="4498563" y="507799"/>
                    <a:pt x="4456499" y="249674"/>
                    <a:pt x="4376239" y="16511"/>
                  </a:cubicBezTo>
                  <a:lnTo>
                    <a:pt x="4369703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C43E93-F81B-4DAE-9F0A-DF9299A8C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767292 w 4934374"/>
                <a:gd name="connsiteY1" fmla="*/ 0 h 2888360"/>
                <a:gd name="connsiteX2" fmla="*/ 703453 w 4934374"/>
                <a:gd name="connsiteY2" fmla="*/ 102886 h 2888360"/>
                <a:gd name="connsiteX3" fmla="*/ 523079 w 4934374"/>
                <a:gd name="connsiteY3" fmla="*/ 779635 h 2888360"/>
                <a:gd name="connsiteX4" fmla="*/ 820885 w 4934374"/>
                <a:gd name="connsiteY4" fmla="*/ 1394539 h 2888360"/>
                <a:gd name="connsiteX5" fmla="*/ 981122 w 4934374"/>
                <a:gd name="connsiteY5" fmla="*/ 1607412 h 2888360"/>
                <a:gd name="connsiteX6" fmla="*/ 1592426 w 4934374"/>
                <a:gd name="connsiteY6" fmla="*/ 2196871 h 2888360"/>
                <a:gd name="connsiteX7" fmla="*/ 2396135 w 4934374"/>
                <a:gd name="connsiteY7" fmla="*/ 2394345 h 2888360"/>
                <a:gd name="connsiteX8" fmla="*/ 2913111 w 4934374"/>
                <a:gd name="connsiteY8" fmla="*/ 2268597 h 2888360"/>
                <a:gd name="connsiteX9" fmla="*/ 3471411 w 4934374"/>
                <a:gd name="connsiteY9" fmla="*/ 1905518 h 2888360"/>
                <a:gd name="connsiteX10" fmla="*/ 3609242 w 4934374"/>
                <a:gd name="connsiteY10" fmla="*/ 1804640 h 2888360"/>
                <a:gd name="connsiteX11" fmla="*/ 4219151 w 4934374"/>
                <a:gd name="connsiteY11" fmla="*/ 1292919 h 2888360"/>
                <a:gd name="connsiteX12" fmla="*/ 4411295 w 4934374"/>
                <a:gd name="connsiteY12" fmla="*/ 779635 h 2888360"/>
                <a:gd name="connsiteX13" fmla="*/ 4294235 w 4934374"/>
                <a:gd name="connsiteY13" fmla="*/ 44685 h 2888360"/>
                <a:gd name="connsiteX14" fmla="*/ 4276624 w 4934374"/>
                <a:gd name="connsiteY14" fmla="*/ 0 h 2888360"/>
                <a:gd name="connsiteX15" fmla="*/ 4823642 w 4934374"/>
                <a:gd name="connsiteY15" fmla="*/ 0 h 2888360"/>
                <a:gd name="connsiteX16" fmla="*/ 4850554 w 4934374"/>
                <a:gd name="connsiteY16" fmla="*/ 89409 h 2888360"/>
                <a:gd name="connsiteX17" fmla="*/ 4934374 w 4934374"/>
                <a:gd name="connsiteY17" fmla="*/ 779553 h 2888360"/>
                <a:gd name="connsiteX18" fmla="*/ 3793540 w 4934374"/>
                <a:gd name="connsiteY18" fmla="*/ 2294701 h 2888360"/>
                <a:gd name="connsiteX19" fmla="*/ 2396135 w 4934374"/>
                <a:gd name="connsiteY19" fmla="*/ 2888360 h 2888360"/>
                <a:gd name="connsiteX20" fmla="*/ 548273 w 4934374"/>
                <a:gd name="connsiteY20" fmla="*/ 1884684 h 2888360"/>
                <a:gd name="connsiteX21" fmla="*/ 0 w 4934374"/>
                <a:gd name="connsiteY21" fmla="*/ 779553 h 2888360"/>
                <a:gd name="connsiteX22" fmla="*/ 137335 w 4934374"/>
                <a:gd name="connsiteY22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767292" y="0"/>
                  </a:lnTo>
                  <a:lnTo>
                    <a:pt x="703453" y="102886"/>
                  </a:lnTo>
                  <a:cubicBezTo>
                    <a:pt x="583756" y="321853"/>
                    <a:pt x="523079" y="549550"/>
                    <a:pt x="523079" y="779635"/>
                  </a:cubicBezTo>
                  <a:cubicBezTo>
                    <a:pt x="523079" y="999508"/>
                    <a:pt x="614356" y="1127068"/>
                    <a:pt x="820885" y="1394539"/>
                  </a:cubicBezTo>
                  <a:cubicBezTo>
                    <a:pt x="872582" y="1461489"/>
                    <a:pt x="926023" y="1530745"/>
                    <a:pt x="981122" y="1607412"/>
                  </a:cubicBezTo>
                  <a:cubicBezTo>
                    <a:pt x="1175968" y="1878671"/>
                    <a:pt x="1375871" y="2071535"/>
                    <a:pt x="1592426" y="2196871"/>
                  </a:cubicBezTo>
                  <a:cubicBezTo>
                    <a:pt x="1821970" y="2329783"/>
                    <a:pt x="2084904" y="2394345"/>
                    <a:pt x="2396135" y="2394345"/>
                  </a:cubicBezTo>
                  <a:cubicBezTo>
                    <a:pt x="2572762" y="2394345"/>
                    <a:pt x="2737009" y="2354405"/>
                    <a:pt x="2913111" y="2268597"/>
                  </a:cubicBezTo>
                  <a:cubicBezTo>
                    <a:pt x="3093922" y="2180483"/>
                    <a:pt x="3272903" y="2052018"/>
                    <a:pt x="3471411" y="1905518"/>
                  </a:cubicBezTo>
                  <a:cubicBezTo>
                    <a:pt x="3517964" y="1871178"/>
                    <a:pt x="3564344" y="1837332"/>
                    <a:pt x="3609242" y="1804640"/>
                  </a:cubicBezTo>
                  <a:cubicBezTo>
                    <a:pt x="3847765" y="1630800"/>
                    <a:pt x="4073038" y="1466594"/>
                    <a:pt x="4219151" y="1292919"/>
                  </a:cubicBezTo>
                  <a:cubicBezTo>
                    <a:pt x="4353843" y="1132832"/>
                    <a:pt x="4411295" y="979332"/>
                    <a:pt x="4411295" y="779635"/>
                  </a:cubicBezTo>
                  <a:cubicBezTo>
                    <a:pt x="4411295" y="517475"/>
                    <a:pt x="4371040" y="268882"/>
                    <a:pt x="4294235" y="44685"/>
                  </a:cubicBezTo>
                  <a:lnTo>
                    <a:pt x="4276624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2">
              <a:extLst>
                <a:ext uri="{FF2B5EF4-FFF2-40B4-BE49-F238E27FC236}">
                  <a16:creationId xmlns:a16="http://schemas.microsoft.com/office/drawing/2014/main" id="{A2EECE7B-E861-4242-BD71-ADD8F2DD3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7711" y="0"/>
              <a:ext cx="5069918" cy="3133064"/>
            </a:xfrm>
            <a:custGeom>
              <a:avLst/>
              <a:gdLst>
                <a:gd name="connsiteX0" fmla="*/ 153448 w 5069918"/>
                <a:gd name="connsiteY0" fmla="*/ 0 h 3133064"/>
                <a:gd name="connsiteX1" fmla="*/ 215434 w 5069918"/>
                <a:gd name="connsiteY1" fmla="*/ 0 h 3133064"/>
                <a:gd name="connsiteX2" fmla="*/ 215073 w 5069918"/>
                <a:gd name="connsiteY2" fmla="*/ 727 h 3133064"/>
                <a:gd name="connsiteX3" fmla="*/ 202868 w 5069918"/>
                <a:gd name="connsiteY3" fmla="*/ 26255 h 3133064"/>
                <a:gd name="connsiteX4" fmla="*/ 191273 w 5069918"/>
                <a:gd name="connsiteY4" fmla="*/ 52030 h 3133064"/>
                <a:gd name="connsiteX5" fmla="*/ 169129 w 5069918"/>
                <a:gd name="connsiteY5" fmla="*/ 103993 h 3133064"/>
                <a:gd name="connsiteX6" fmla="*/ 148381 w 5069918"/>
                <a:gd name="connsiteY6" fmla="*/ 156532 h 3133064"/>
                <a:gd name="connsiteX7" fmla="*/ 80903 w 5069918"/>
                <a:gd name="connsiteY7" fmla="*/ 371711 h 3133064"/>
                <a:gd name="connsiteX8" fmla="*/ 26154 w 5069918"/>
                <a:gd name="connsiteY8" fmla="*/ 817551 h 3133064"/>
                <a:gd name="connsiteX9" fmla="*/ 49169 w 5069918"/>
                <a:gd name="connsiteY9" fmla="*/ 1040143 h 3133064"/>
                <a:gd name="connsiteX10" fmla="*/ 119437 w 5069918"/>
                <a:gd name="connsiteY10" fmla="*/ 1253016 h 3133064"/>
                <a:gd name="connsiteX11" fmla="*/ 143672 w 5069918"/>
                <a:gd name="connsiteY11" fmla="*/ 1303908 h 3133064"/>
                <a:gd name="connsiteX12" fmla="*/ 170611 w 5069918"/>
                <a:gd name="connsiteY12" fmla="*/ 1353648 h 3133064"/>
                <a:gd name="connsiteX13" fmla="*/ 230330 w 5069918"/>
                <a:gd name="connsiteY13" fmla="*/ 1450079 h 3133064"/>
                <a:gd name="connsiteX14" fmla="*/ 279545 w 5069918"/>
                <a:gd name="connsiteY14" fmla="*/ 1519627 h 3133064"/>
                <a:gd name="connsiteX15" fmla="*/ 228347 w 5069918"/>
                <a:gd name="connsiteY15" fmla="*/ 1437024 h 3133064"/>
                <a:gd name="connsiteX16" fmla="*/ 175168 w 5069918"/>
                <a:gd name="connsiteY16" fmla="*/ 1336146 h 3133064"/>
                <a:gd name="connsiteX17" fmla="*/ 130009 w 5069918"/>
                <a:gd name="connsiteY17" fmla="*/ 1230573 h 3133064"/>
                <a:gd name="connsiteX18" fmla="*/ 95398 w 5069918"/>
                <a:gd name="connsiteY18" fmla="*/ 1121049 h 3133064"/>
                <a:gd name="connsiteX19" fmla="*/ 82496 w 5069918"/>
                <a:gd name="connsiteY19" fmla="*/ 1065216 h 3133064"/>
                <a:gd name="connsiteX20" fmla="*/ 76829 w 5069918"/>
                <a:gd name="connsiteY20" fmla="*/ 1037216 h 3133064"/>
                <a:gd name="connsiteX21" fmla="*/ 72121 w 5069918"/>
                <a:gd name="connsiteY21" fmla="*/ 1009135 h 3133064"/>
                <a:gd name="connsiteX22" fmla="*/ 54685 w 5069918"/>
                <a:gd name="connsiteY22" fmla="*/ 784156 h 3133064"/>
                <a:gd name="connsiteX23" fmla="*/ 103070 w 5069918"/>
                <a:gd name="connsiteY23" fmla="*/ 345810 h 3133064"/>
                <a:gd name="connsiteX24" fmla="*/ 163159 w 5069918"/>
                <a:gd name="connsiteY24" fmla="*/ 132051 h 3133064"/>
                <a:gd name="connsiteX25" fmla="*/ 217797 w 5069918"/>
                <a:gd name="connsiteY25" fmla="*/ 0 h 3133064"/>
                <a:gd name="connsiteX26" fmla="*/ 848227 w 5069918"/>
                <a:gd name="connsiteY26" fmla="*/ 0 h 3133064"/>
                <a:gd name="connsiteX27" fmla="*/ 771226 w 5069918"/>
                <a:gd name="connsiteY27" fmla="*/ 124098 h 3133064"/>
                <a:gd name="connsiteX28" fmla="*/ 590852 w 5069918"/>
                <a:gd name="connsiteY28" fmla="*/ 800847 h 3133064"/>
                <a:gd name="connsiteX29" fmla="*/ 888658 w 5069918"/>
                <a:gd name="connsiteY29" fmla="*/ 1415751 h 3133064"/>
                <a:gd name="connsiteX30" fmla="*/ 1048895 w 5069918"/>
                <a:gd name="connsiteY30" fmla="*/ 1628624 h 3133064"/>
                <a:gd name="connsiteX31" fmla="*/ 1660199 w 5069918"/>
                <a:gd name="connsiteY31" fmla="*/ 2218083 h 3133064"/>
                <a:gd name="connsiteX32" fmla="*/ 2463908 w 5069918"/>
                <a:gd name="connsiteY32" fmla="*/ 2415557 h 3133064"/>
                <a:gd name="connsiteX33" fmla="*/ 2980884 w 5069918"/>
                <a:gd name="connsiteY33" fmla="*/ 2289809 h 3133064"/>
                <a:gd name="connsiteX34" fmla="*/ 3539184 w 5069918"/>
                <a:gd name="connsiteY34" fmla="*/ 1926730 h 3133064"/>
                <a:gd name="connsiteX35" fmla="*/ 3677015 w 5069918"/>
                <a:gd name="connsiteY35" fmla="*/ 1825852 h 3133064"/>
                <a:gd name="connsiteX36" fmla="*/ 4286924 w 5069918"/>
                <a:gd name="connsiteY36" fmla="*/ 1314131 h 3133064"/>
                <a:gd name="connsiteX37" fmla="*/ 4479068 w 5069918"/>
                <a:gd name="connsiteY37" fmla="*/ 800847 h 3133064"/>
                <a:gd name="connsiteX38" fmla="*/ 4362007 w 5069918"/>
                <a:gd name="connsiteY38" fmla="*/ 65898 h 3133064"/>
                <a:gd name="connsiteX39" fmla="*/ 4336037 w 5069918"/>
                <a:gd name="connsiteY39" fmla="*/ 0 h 3133064"/>
                <a:gd name="connsiteX40" fmla="*/ 4913604 w 5069918"/>
                <a:gd name="connsiteY40" fmla="*/ 0 h 3133064"/>
                <a:gd name="connsiteX41" fmla="*/ 4930823 w 5069918"/>
                <a:gd name="connsiteY41" fmla="*/ 66892 h 3133064"/>
                <a:gd name="connsiteX42" fmla="*/ 4940407 w 5069918"/>
                <a:gd name="connsiteY42" fmla="*/ 125535 h 3133064"/>
                <a:gd name="connsiteX43" fmla="*/ 4982006 w 5069918"/>
                <a:gd name="connsiteY43" fmla="*/ 278378 h 3133064"/>
                <a:gd name="connsiteX44" fmla="*/ 5027482 w 5069918"/>
                <a:gd name="connsiteY44" fmla="*/ 504952 h 3133064"/>
                <a:gd name="connsiteX45" fmla="*/ 5058082 w 5069918"/>
                <a:gd name="connsiteY45" fmla="*/ 734049 h 3133064"/>
                <a:gd name="connsiteX46" fmla="*/ 5063486 w 5069918"/>
                <a:gd name="connsiteY46" fmla="*/ 791612 h 3133064"/>
                <a:gd name="connsiteX47" fmla="*/ 5067846 w 5069918"/>
                <a:gd name="connsiteY47" fmla="*/ 850245 h 3133064"/>
                <a:gd name="connsiteX48" fmla="*/ 5069414 w 5069918"/>
                <a:gd name="connsiteY48" fmla="*/ 969733 h 3133064"/>
                <a:gd name="connsiteX49" fmla="*/ 5040732 w 5069918"/>
                <a:gd name="connsiteY49" fmla="*/ 1209783 h 3133064"/>
                <a:gd name="connsiteX50" fmla="*/ 4964102 w 5069918"/>
                <a:gd name="connsiteY50" fmla="*/ 1442832 h 3133064"/>
                <a:gd name="connsiteX51" fmla="*/ 4689486 w 5069918"/>
                <a:gd name="connsiteY51" fmla="*/ 1849969 h 3133064"/>
                <a:gd name="connsiteX52" fmla="*/ 4333792 w 5069918"/>
                <a:gd name="connsiteY52" fmla="*/ 2176567 h 3133064"/>
                <a:gd name="connsiteX53" fmla="*/ 3965196 w 5069918"/>
                <a:gd name="connsiteY53" fmla="*/ 2468002 h 3133064"/>
                <a:gd name="connsiteX54" fmla="*/ 3873745 w 5069918"/>
                <a:gd name="connsiteY54" fmla="*/ 2541128 h 3133064"/>
                <a:gd name="connsiteX55" fmla="*/ 3779416 w 5069918"/>
                <a:gd name="connsiteY55" fmla="*/ 2614666 h 3133064"/>
                <a:gd name="connsiteX56" fmla="*/ 3582739 w 5069918"/>
                <a:gd name="connsiteY56" fmla="*/ 2756555 h 3133064"/>
                <a:gd name="connsiteX57" fmla="*/ 3371851 w 5069918"/>
                <a:gd name="connsiteY57" fmla="*/ 2886338 h 3133064"/>
                <a:gd name="connsiteX58" fmla="*/ 3143614 w 5069918"/>
                <a:gd name="connsiteY58" fmla="*/ 2995780 h 3133064"/>
                <a:gd name="connsiteX59" fmla="*/ 2643552 w 5069918"/>
                <a:gd name="connsiteY59" fmla="*/ 3122516 h 3133064"/>
                <a:gd name="connsiteX60" fmla="*/ 2514264 w 5069918"/>
                <a:gd name="connsiteY60" fmla="*/ 3131657 h 3133064"/>
                <a:gd name="connsiteX61" fmla="*/ 2481920 w 5069918"/>
                <a:gd name="connsiteY61" fmla="*/ 3132810 h 3133064"/>
                <a:gd name="connsiteX62" fmla="*/ 2449664 w 5069918"/>
                <a:gd name="connsiteY62" fmla="*/ 3132975 h 3133064"/>
                <a:gd name="connsiteX63" fmla="*/ 2386284 w 5069918"/>
                <a:gd name="connsiteY63" fmla="*/ 3132234 h 3133064"/>
                <a:gd name="connsiteX64" fmla="*/ 2260658 w 5069918"/>
                <a:gd name="connsiteY64" fmla="*/ 3127292 h 3133064"/>
                <a:gd name="connsiteX65" fmla="*/ 2134945 w 5069918"/>
                <a:gd name="connsiteY65" fmla="*/ 3115928 h 3133064"/>
                <a:gd name="connsiteX66" fmla="*/ 1884564 w 5069918"/>
                <a:gd name="connsiteY66" fmla="*/ 3075412 h 3133064"/>
                <a:gd name="connsiteX67" fmla="*/ 1639764 w 5069918"/>
                <a:gd name="connsiteY67" fmla="*/ 3005498 h 3133064"/>
                <a:gd name="connsiteX68" fmla="*/ 1407081 w 5069918"/>
                <a:gd name="connsiteY68" fmla="*/ 2904125 h 3133064"/>
                <a:gd name="connsiteX69" fmla="*/ 1193491 w 5069918"/>
                <a:gd name="connsiteY69" fmla="*/ 2772201 h 3133064"/>
                <a:gd name="connsiteX70" fmla="*/ 836141 w 5069918"/>
                <a:gd name="connsiteY70" fmla="*/ 2439839 h 3133064"/>
                <a:gd name="connsiteX71" fmla="*/ 690812 w 5069918"/>
                <a:gd name="connsiteY71" fmla="*/ 2251422 h 3133064"/>
                <a:gd name="connsiteX72" fmla="*/ 562397 w 5069918"/>
                <a:gd name="connsiteY72" fmla="*/ 2054937 h 3133064"/>
                <a:gd name="connsiteX73" fmla="*/ 502504 w 5069918"/>
                <a:gd name="connsiteY73" fmla="*/ 1957435 h 3133064"/>
                <a:gd name="connsiteX74" fmla="*/ 440258 w 5069918"/>
                <a:gd name="connsiteY74" fmla="*/ 1861580 h 3133064"/>
                <a:gd name="connsiteX75" fmla="*/ 310360 w 5069918"/>
                <a:gd name="connsiteY75" fmla="*/ 1670693 h 3133064"/>
                <a:gd name="connsiteX76" fmla="*/ 246806 w 5069918"/>
                <a:gd name="connsiteY76" fmla="*/ 1573603 h 3133064"/>
                <a:gd name="connsiteX77" fmla="*/ 186303 w 5069918"/>
                <a:gd name="connsiteY77" fmla="*/ 1474372 h 3133064"/>
                <a:gd name="connsiteX78" fmla="*/ 84390 w 5069918"/>
                <a:gd name="connsiteY78" fmla="*/ 1266192 h 3133064"/>
                <a:gd name="connsiteX79" fmla="*/ 20139 w 5069918"/>
                <a:gd name="connsiteY79" fmla="*/ 1045249 h 3133064"/>
                <a:gd name="connsiteX80" fmla="*/ 0 w 5069918"/>
                <a:gd name="connsiteY80" fmla="*/ 817551 h 3133064"/>
                <a:gd name="connsiteX81" fmla="*/ 102773 w 5069918"/>
                <a:gd name="connsiteY81" fmla="*/ 142588 h 31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69918" h="3133064">
                  <a:moveTo>
                    <a:pt x="153448" y="0"/>
                  </a:moveTo>
                  <a:lnTo>
                    <a:pt x="215434" y="0"/>
                  </a:lnTo>
                  <a:lnTo>
                    <a:pt x="215073" y="727"/>
                  </a:lnTo>
                  <a:lnTo>
                    <a:pt x="202868" y="26255"/>
                  </a:lnTo>
                  <a:lnTo>
                    <a:pt x="191273" y="52030"/>
                  </a:lnTo>
                  <a:cubicBezTo>
                    <a:pt x="183688" y="69241"/>
                    <a:pt x="176016" y="86452"/>
                    <a:pt x="169129" y="103993"/>
                  </a:cubicBezTo>
                  <a:cubicBezTo>
                    <a:pt x="162242" y="121533"/>
                    <a:pt x="154658" y="138827"/>
                    <a:pt x="148381" y="156532"/>
                  </a:cubicBezTo>
                  <a:cubicBezTo>
                    <a:pt x="121529" y="226858"/>
                    <a:pt x="98775" y="298667"/>
                    <a:pt x="80903" y="371711"/>
                  </a:cubicBezTo>
                  <a:cubicBezTo>
                    <a:pt x="44636" y="517470"/>
                    <a:pt x="26067" y="667511"/>
                    <a:pt x="26154" y="817551"/>
                  </a:cubicBezTo>
                  <a:cubicBezTo>
                    <a:pt x="26589" y="892326"/>
                    <a:pt x="34000" y="966934"/>
                    <a:pt x="49169" y="1040143"/>
                  </a:cubicBezTo>
                  <a:cubicBezTo>
                    <a:pt x="65123" y="1113187"/>
                    <a:pt x="88226" y="1184666"/>
                    <a:pt x="119437" y="1253016"/>
                  </a:cubicBezTo>
                  <a:cubicBezTo>
                    <a:pt x="126847" y="1270228"/>
                    <a:pt x="135478" y="1287027"/>
                    <a:pt x="143672" y="1303908"/>
                  </a:cubicBezTo>
                  <a:cubicBezTo>
                    <a:pt x="152565" y="1320543"/>
                    <a:pt x="161021" y="1337342"/>
                    <a:pt x="170611" y="1353648"/>
                  </a:cubicBezTo>
                  <a:cubicBezTo>
                    <a:pt x="188919" y="1386587"/>
                    <a:pt x="209319" y="1418539"/>
                    <a:pt x="230330" y="1450079"/>
                  </a:cubicBezTo>
                  <a:lnTo>
                    <a:pt x="279545" y="1519627"/>
                  </a:lnTo>
                  <a:lnTo>
                    <a:pt x="228347" y="1437024"/>
                  </a:lnTo>
                  <a:cubicBezTo>
                    <a:pt x="209690" y="1404084"/>
                    <a:pt x="191645" y="1370567"/>
                    <a:pt x="175168" y="1336146"/>
                  </a:cubicBezTo>
                  <a:cubicBezTo>
                    <a:pt x="158778" y="1301641"/>
                    <a:pt x="143522" y="1266478"/>
                    <a:pt x="130009" y="1230573"/>
                  </a:cubicBezTo>
                  <a:cubicBezTo>
                    <a:pt x="116757" y="1194587"/>
                    <a:pt x="104988" y="1158105"/>
                    <a:pt x="95398" y="1121049"/>
                  </a:cubicBezTo>
                  <a:cubicBezTo>
                    <a:pt x="90865" y="1102520"/>
                    <a:pt x="86245" y="1083909"/>
                    <a:pt x="82496" y="1065216"/>
                  </a:cubicBezTo>
                  <a:lnTo>
                    <a:pt x="76829" y="1037216"/>
                  </a:lnTo>
                  <a:lnTo>
                    <a:pt x="72121" y="1009135"/>
                  </a:lnTo>
                  <a:cubicBezTo>
                    <a:pt x="59829" y="934198"/>
                    <a:pt x="54685" y="858847"/>
                    <a:pt x="54685" y="784156"/>
                  </a:cubicBezTo>
                  <a:cubicBezTo>
                    <a:pt x="55033" y="637163"/>
                    <a:pt x="71337" y="490169"/>
                    <a:pt x="103070" y="345810"/>
                  </a:cubicBezTo>
                  <a:cubicBezTo>
                    <a:pt x="118894" y="273671"/>
                    <a:pt x="138923" y="202233"/>
                    <a:pt x="163159" y="132051"/>
                  </a:cubicBezTo>
                  <a:lnTo>
                    <a:pt x="217797" y="0"/>
                  </a:lnTo>
                  <a:lnTo>
                    <a:pt x="848227" y="0"/>
                  </a:lnTo>
                  <a:lnTo>
                    <a:pt x="771226" y="124098"/>
                  </a:lnTo>
                  <a:cubicBezTo>
                    <a:pt x="651529" y="343066"/>
                    <a:pt x="590852" y="570762"/>
                    <a:pt x="590852" y="800847"/>
                  </a:cubicBezTo>
                  <a:cubicBezTo>
                    <a:pt x="590852" y="1020720"/>
                    <a:pt x="682129" y="1148280"/>
                    <a:pt x="888658" y="1415751"/>
                  </a:cubicBezTo>
                  <a:cubicBezTo>
                    <a:pt x="940355" y="1482701"/>
                    <a:pt x="993796" y="1551957"/>
                    <a:pt x="1048895" y="1628624"/>
                  </a:cubicBezTo>
                  <a:cubicBezTo>
                    <a:pt x="1243741" y="1899883"/>
                    <a:pt x="1443644" y="2092747"/>
                    <a:pt x="1660199" y="2218083"/>
                  </a:cubicBezTo>
                  <a:cubicBezTo>
                    <a:pt x="1889743" y="2350995"/>
                    <a:pt x="2152677" y="2415557"/>
                    <a:pt x="2463908" y="2415557"/>
                  </a:cubicBezTo>
                  <a:cubicBezTo>
                    <a:pt x="2640535" y="2415557"/>
                    <a:pt x="2804782" y="2375617"/>
                    <a:pt x="2980884" y="2289809"/>
                  </a:cubicBezTo>
                  <a:cubicBezTo>
                    <a:pt x="3161695" y="2201695"/>
                    <a:pt x="3340676" y="2073230"/>
                    <a:pt x="3539184" y="1926730"/>
                  </a:cubicBezTo>
                  <a:cubicBezTo>
                    <a:pt x="3585737" y="1892390"/>
                    <a:pt x="3632117" y="1858544"/>
                    <a:pt x="3677015" y="1825852"/>
                  </a:cubicBezTo>
                  <a:cubicBezTo>
                    <a:pt x="3915538" y="1652012"/>
                    <a:pt x="4140811" y="1487806"/>
                    <a:pt x="4286924" y="1314131"/>
                  </a:cubicBezTo>
                  <a:cubicBezTo>
                    <a:pt x="4421616" y="1154044"/>
                    <a:pt x="4479068" y="1000544"/>
                    <a:pt x="4479068" y="800847"/>
                  </a:cubicBezTo>
                  <a:cubicBezTo>
                    <a:pt x="4479068" y="538687"/>
                    <a:pt x="4438813" y="290094"/>
                    <a:pt x="4362007" y="65898"/>
                  </a:cubicBezTo>
                  <a:lnTo>
                    <a:pt x="4336037" y="0"/>
                  </a:lnTo>
                  <a:lnTo>
                    <a:pt x="4913604" y="0"/>
                  </a:lnTo>
                  <a:lnTo>
                    <a:pt x="4930823" y="66892"/>
                  </a:lnTo>
                  <a:lnTo>
                    <a:pt x="4940407" y="125535"/>
                  </a:lnTo>
                  <a:lnTo>
                    <a:pt x="4982006" y="278378"/>
                  </a:lnTo>
                  <a:cubicBezTo>
                    <a:pt x="4999758" y="353368"/>
                    <a:pt x="5014971" y="428944"/>
                    <a:pt x="5027482" y="504952"/>
                  </a:cubicBezTo>
                  <a:cubicBezTo>
                    <a:pt x="5040123" y="580961"/>
                    <a:pt x="5050323" y="657382"/>
                    <a:pt x="5058082" y="734049"/>
                  </a:cubicBezTo>
                  <a:cubicBezTo>
                    <a:pt x="5060261" y="753237"/>
                    <a:pt x="5061743" y="772425"/>
                    <a:pt x="5063486" y="791612"/>
                  </a:cubicBezTo>
                  <a:cubicBezTo>
                    <a:pt x="5065318" y="810552"/>
                    <a:pt x="5066625" y="830398"/>
                    <a:pt x="5067846" y="850245"/>
                  </a:cubicBezTo>
                  <a:cubicBezTo>
                    <a:pt x="5069851" y="889855"/>
                    <a:pt x="5070461" y="929712"/>
                    <a:pt x="5069414" y="969733"/>
                  </a:cubicBezTo>
                  <a:cubicBezTo>
                    <a:pt x="5067060" y="1049695"/>
                    <a:pt x="5057820" y="1130233"/>
                    <a:pt x="5040732" y="1209783"/>
                  </a:cubicBezTo>
                  <a:cubicBezTo>
                    <a:pt x="5023123" y="1289250"/>
                    <a:pt x="4997578" y="1367647"/>
                    <a:pt x="4964102" y="1442832"/>
                  </a:cubicBezTo>
                  <a:cubicBezTo>
                    <a:pt x="4897409" y="1593697"/>
                    <a:pt x="4799942" y="1730232"/>
                    <a:pt x="4689486" y="1849969"/>
                  </a:cubicBezTo>
                  <a:cubicBezTo>
                    <a:pt x="4579116" y="1970446"/>
                    <a:pt x="4456716" y="2076100"/>
                    <a:pt x="4333792" y="2176567"/>
                  </a:cubicBezTo>
                  <a:cubicBezTo>
                    <a:pt x="4210520" y="2276869"/>
                    <a:pt x="4085853" y="2371736"/>
                    <a:pt x="3965196" y="2468002"/>
                  </a:cubicBezTo>
                  <a:lnTo>
                    <a:pt x="3873745" y="2541128"/>
                  </a:lnTo>
                  <a:cubicBezTo>
                    <a:pt x="3842621" y="2565751"/>
                    <a:pt x="3811324" y="2590374"/>
                    <a:pt x="3779416" y="2614666"/>
                  </a:cubicBezTo>
                  <a:cubicBezTo>
                    <a:pt x="3715862" y="2663335"/>
                    <a:pt x="3650652" y="2711016"/>
                    <a:pt x="3582739" y="2756555"/>
                  </a:cubicBezTo>
                  <a:cubicBezTo>
                    <a:pt x="3514913" y="2802012"/>
                    <a:pt x="3445170" y="2846151"/>
                    <a:pt x="3371851" y="2886338"/>
                  </a:cubicBezTo>
                  <a:cubicBezTo>
                    <a:pt x="3298533" y="2926442"/>
                    <a:pt x="3222687" y="2963664"/>
                    <a:pt x="3143614" y="2995780"/>
                  </a:cubicBezTo>
                  <a:cubicBezTo>
                    <a:pt x="2985994" y="3060837"/>
                    <a:pt x="2815732" y="3104317"/>
                    <a:pt x="2643552" y="3122516"/>
                  </a:cubicBezTo>
                  <a:cubicBezTo>
                    <a:pt x="2600484" y="3126799"/>
                    <a:pt x="2557331" y="3130258"/>
                    <a:pt x="2514264" y="3131657"/>
                  </a:cubicBezTo>
                  <a:lnTo>
                    <a:pt x="2481920" y="3132810"/>
                  </a:lnTo>
                  <a:lnTo>
                    <a:pt x="2449664" y="3132975"/>
                  </a:lnTo>
                  <a:cubicBezTo>
                    <a:pt x="2427868" y="3133304"/>
                    <a:pt x="2407207" y="3132646"/>
                    <a:pt x="2386284" y="3132234"/>
                  </a:cubicBezTo>
                  <a:cubicBezTo>
                    <a:pt x="2344524" y="3131740"/>
                    <a:pt x="2302505" y="3129352"/>
                    <a:pt x="2260658" y="3127292"/>
                  </a:cubicBezTo>
                  <a:cubicBezTo>
                    <a:pt x="2218725" y="3123999"/>
                    <a:pt x="2176791" y="3120952"/>
                    <a:pt x="2134945" y="3115928"/>
                  </a:cubicBezTo>
                  <a:cubicBezTo>
                    <a:pt x="2051165" y="3106458"/>
                    <a:pt x="1967473" y="3093529"/>
                    <a:pt x="1884564" y="3075412"/>
                  </a:cubicBezTo>
                  <a:cubicBezTo>
                    <a:pt x="1801657" y="3057296"/>
                    <a:pt x="1719708" y="3033990"/>
                    <a:pt x="1639764" y="3005498"/>
                  </a:cubicBezTo>
                  <a:cubicBezTo>
                    <a:pt x="1559820" y="2976922"/>
                    <a:pt x="1481969" y="2942830"/>
                    <a:pt x="1407081" y="2904125"/>
                  </a:cubicBezTo>
                  <a:cubicBezTo>
                    <a:pt x="1332455" y="2864845"/>
                    <a:pt x="1260794" y="2820953"/>
                    <a:pt x="1193491" y="2772201"/>
                  </a:cubicBezTo>
                  <a:cubicBezTo>
                    <a:pt x="1058362" y="2675194"/>
                    <a:pt x="939973" y="2561469"/>
                    <a:pt x="836141" y="2439839"/>
                  </a:cubicBezTo>
                  <a:cubicBezTo>
                    <a:pt x="784444" y="2378735"/>
                    <a:pt x="736321" y="2315656"/>
                    <a:pt x="690812" y="2251422"/>
                  </a:cubicBezTo>
                  <a:cubicBezTo>
                    <a:pt x="645217" y="2187190"/>
                    <a:pt x="602674" y="2121557"/>
                    <a:pt x="562397" y="2054937"/>
                  </a:cubicBezTo>
                  <a:cubicBezTo>
                    <a:pt x="541823" y="2021256"/>
                    <a:pt x="522992" y="1989716"/>
                    <a:pt x="502504" y="1957435"/>
                  </a:cubicBezTo>
                  <a:cubicBezTo>
                    <a:pt x="482192" y="1925401"/>
                    <a:pt x="461530" y="1893367"/>
                    <a:pt x="440258" y="1861580"/>
                  </a:cubicBezTo>
                  <a:lnTo>
                    <a:pt x="310360" y="1670693"/>
                  </a:lnTo>
                  <a:cubicBezTo>
                    <a:pt x="288826" y="1638577"/>
                    <a:pt x="267555" y="1606296"/>
                    <a:pt x="246806" y="1573603"/>
                  </a:cubicBezTo>
                  <a:cubicBezTo>
                    <a:pt x="226057" y="1540910"/>
                    <a:pt x="205483" y="1508135"/>
                    <a:pt x="186303" y="1474372"/>
                  </a:cubicBezTo>
                  <a:cubicBezTo>
                    <a:pt x="147857" y="1407174"/>
                    <a:pt x="112550" y="1338002"/>
                    <a:pt x="84390" y="1266192"/>
                  </a:cubicBezTo>
                  <a:cubicBezTo>
                    <a:pt x="55708" y="1194630"/>
                    <a:pt x="34436" y="1120434"/>
                    <a:pt x="20139" y="1045249"/>
                  </a:cubicBezTo>
                  <a:cubicBezTo>
                    <a:pt x="6452" y="970064"/>
                    <a:pt x="0" y="893725"/>
                    <a:pt x="0" y="817551"/>
                  </a:cubicBezTo>
                  <a:cubicBezTo>
                    <a:pt x="850" y="589772"/>
                    <a:pt x="36028" y="362457"/>
                    <a:pt x="102773" y="1425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 descr="Une image contenant Bleu électrique, Police, Graphique, violet&#10;&#10;Description générée automatiquement">
            <a:extLst>
              <a:ext uri="{FF2B5EF4-FFF2-40B4-BE49-F238E27FC236}">
                <a16:creationId xmlns:a16="http://schemas.microsoft.com/office/drawing/2014/main" id="{E556F789-AB94-81E2-8932-734C6EF8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5305" y="426351"/>
            <a:ext cx="2378315" cy="1046458"/>
          </a:xfrm>
          <a:prstGeom prst="rect">
            <a:avLst/>
          </a:prstGeom>
          <a:noFill/>
        </p:spPr>
      </p:pic>
      <p:pic>
        <p:nvPicPr>
          <p:cNvPr id="4" name="Image 3" descr="Une image contenant Graphique, graphisme, conception&#10;&#10;Description générée automatiquement">
            <a:extLst>
              <a:ext uri="{FF2B5EF4-FFF2-40B4-BE49-F238E27FC236}">
                <a16:creationId xmlns:a16="http://schemas.microsoft.com/office/drawing/2014/main" id="{95195D94-E5B7-F3C4-E9CB-AF435F7BC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2670" y="4341871"/>
            <a:ext cx="3421939" cy="1779408"/>
          </a:xfrm>
          <a:prstGeom prst="rect">
            <a:avLst/>
          </a:prstGeom>
          <a:noFill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ADC7FCC-1D70-1FB5-912E-988B81BDBE78}"/>
              </a:ext>
            </a:extLst>
          </p:cNvPr>
          <p:cNvSpPr txBox="1"/>
          <p:nvPr/>
        </p:nvSpPr>
        <p:spPr>
          <a:xfrm>
            <a:off x="244142" y="6180711"/>
            <a:ext cx="11795185" cy="65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Pierrick BERTHE                               Formation Expert en Data Science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       Openclassrooms – CentraleSupélec		 		août 2023 –&gt; avril 2024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11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121887" y="1592332"/>
          <a:ext cx="8864866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3997997" y="1954165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&lt; 25% de remplissage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596112-7792-66D5-9EF0-3D905EF90420}"/>
              </a:ext>
            </a:extLst>
          </p:cNvPr>
          <p:cNvSpPr txBox="1"/>
          <p:nvPr/>
        </p:nvSpPr>
        <p:spPr>
          <a:xfrm>
            <a:off x="5254548" y="2757337"/>
            <a:ext cx="598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identiques:</a:t>
            </a:r>
          </a:p>
          <a:p>
            <a:r>
              <a:rPr lang="fr-FR" sz="1400" dirty="0"/>
              <a:t>- Tags </a:t>
            </a:r>
            <a:r>
              <a:rPr lang="fr-FR" sz="1400" i="1" dirty="0"/>
              <a:t>(par ex : « countries » / « </a:t>
            </a:r>
            <a:r>
              <a:rPr lang="fr-FR" sz="1400" i="1" dirty="0" err="1"/>
              <a:t>countries_tags</a:t>
            </a:r>
            <a:r>
              <a:rPr lang="fr-FR" sz="1400" i="1" dirty="0"/>
              <a:t> » / « </a:t>
            </a:r>
            <a:r>
              <a:rPr lang="fr-FR" sz="1400" i="1" dirty="0" err="1"/>
              <a:t>countries_fr</a:t>
            </a:r>
            <a:r>
              <a:rPr lang="fr-FR" sz="1400" i="1" dirty="0"/>
              <a:t> »)</a:t>
            </a:r>
          </a:p>
          <a:p>
            <a:r>
              <a:rPr lang="fr-FR" sz="1400" dirty="0"/>
              <a:t>- Temps </a:t>
            </a:r>
            <a:r>
              <a:rPr lang="fr-FR" sz="1400" i="1" dirty="0"/>
              <a:t>(par ex : « </a:t>
            </a:r>
            <a:r>
              <a:rPr lang="fr-FR" sz="1400" i="1" dirty="0" err="1"/>
              <a:t>created_t</a:t>
            </a:r>
            <a:r>
              <a:rPr lang="fr-FR" sz="1400" i="1" dirty="0"/>
              <a:t> » / « </a:t>
            </a:r>
            <a:r>
              <a:rPr lang="fr-FR" sz="1400" i="1" dirty="0" err="1"/>
              <a:t>created_datetime</a:t>
            </a:r>
            <a:r>
              <a:rPr lang="fr-FR" sz="1400" i="1" dirty="0"/>
              <a:t> »)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48F299-BC4F-94DE-DAED-B897D39CD657}"/>
              </a:ext>
            </a:extLst>
          </p:cNvPr>
          <p:cNvSpPr txBox="1"/>
          <p:nvPr/>
        </p:nvSpPr>
        <p:spPr>
          <a:xfrm>
            <a:off x="5982510" y="3738381"/>
            <a:ext cx="496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colonne : « url » / « </a:t>
            </a:r>
            <a:r>
              <a:rPr lang="fr-FR" sz="1400" dirty="0" err="1"/>
              <a:t>creator</a:t>
            </a:r>
            <a:r>
              <a:rPr lang="fr-FR" sz="1400" dirty="0"/>
              <a:t> » / « Nutri-</a:t>
            </a:r>
            <a:r>
              <a:rPr lang="fr-FR" sz="1400" dirty="0" err="1"/>
              <a:t>score_UK</a:t>
            </a:r>
            <a:r>
              <a:rPr lang="fr-FR" sz="1400" dirty="0"/>
              <a:t> »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E32D06F-B353-7993-E623-8EFF91B7BFB5}"/>
              </a:ext>
            </a:extLst>
          </p:cNvPr>
          <p:cNvSpPr txBox="1"/>
          <p:nvPr/>
        </p:nvSpPr>
        <p:spPr>
          <a:xfrm>
            <a:off x="6628814" y="4470248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produits disponibles en France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8100044" y="5231430"/>
            <a:ext cx="3211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Application de </a:t>
            </a:r>
            <a:r>
              <a:rPr lang="fr-FR" sz="1400" b="1" dirty="0"/>
              <a:t>règles métiers</a:t>
            </a:r>
            <a:r>
              <a:rPr lang="fr-FR" sz="14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&lt; Energie sur 100g &lt; 3_762 kJ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&lt; Quantité sur 100g &lt; 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Acide gras trans / saturé &lt; Lipide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Sucres &lt; Glucide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2ABA9A-378F-29B3-7D47-562F80AB81F5}"/>
              </a:ext>
            </a:extLst>
          </p:cNvPr>
          <p:cNvSpPr/>
          <p:nvPr/>
        </p:nvSpPr>
        <p:spPr>
          <a:xfrm>
            <a:off x="179269" y="3496001"/>
            <a:ext cx="11473874" cy="28345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159B1A-F5E9-294D-04CF-5804B0BD5149}"/>
              </a:ext>
            </a:extLst>
          </p:cNvPr>
          <p:cNvSpPr/>
          <p:nvPr/>
        </p:nvSpPr>
        <p:spPr>
          <a:xfrm>
            <a:off x="1481806" y="3146510"/>
            <a:ext cx="494705" cy="7477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8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121887" y="1592332"/>
          <a:ext cx="8864866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3997997" y="1954165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&lt; 25% de remplissage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596112-7792-66D5-9EF0-3D905EF90420}"/>
              </a:ext>
            </a:extLst>
          </p:cNvPr>
          <p:cNvSpPr txBox="1"/>
          <p:nvPr/>
        </p:nvSpPr>
        <p:spPr>
          <a:xfrm>
            <a:off x="5254548" y="2757337"/>
            <a:ext cx="598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identiques:</a:t>
            </a:r>
          </a:p>
          <a:p>
            <a:r>
              <a:rPr lang="fr-FR" sz="1400" dirty="0"/>
              <a:t>- Tags </a:t>
            </a:r>
            <a:r>
              <a:rPr lang="fr-FR" sz="1400" i="1" dirty="0"/>
              <a:t>(par ex : « countries » / « </a:t>
            </a:r>
            <a:r>
              <a:rPr lang="fr-FR" sz="1400" i="1" dirty="0" err="1"/>
              <a:t>countries_tags</a:t>
            </a:r>
            <a:r>
              <a:rPr lang="fr-FR" sz="1400" i="1" dirty="0"/>
              <a:t> » / « </a:t>
            </a:r>
            <a:r>
              <a:rPr lang="fr-FR" sz="1400" i="1" dirty="0" err="1"/>
              <a:t>countries_fr</a:t>
            </a:r>
            <a:r>
              <a:rPr lang="fr-FR" sz="1400" i="1" dirty="0"/>
              <a:t> »)</a:t>
            </a:r>
          </a:p>
          <a:p>
            <a:r>
              <a:rPr lang="fr-FR" sz="1400" dirty="0"/>
              <a:t>- Temps </a:t>
            </a:r>
            <a:r>
              <a:rPr lang="fr-FR" sz="1400" i="1" dirty="0"/>
              <a:t>(par ex : « </a:t>
            </a:r>
            <a:r>
              <a:rPr lang="fr-FR" sz="1400" i="1" dirty="0" err="1"/>
              <a:t>created_t</a:t>
            </a:r>
            <a:r>
              <a:rPr lang="fr-FR" sz="1400" i="1" dirty="0"/>
              <a:t> » / « </a:t>
            </a:r>
            <a:r>
              <a:rPr lang="fr-FR" sz="1400" i="1" dirty="0" err="1"/>
              <a:t>created_datetime</a:t>
            </a:r>
            <a:r>
              <a:rPr lang="fr-FR" sz="1400" i="1" dirty="0"/>
              <a:t> »)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48F299-BC4F-94DE-DAED-B897D39CD657}"/>
              </a:ext>
            </a:extLst>
          </p:cNvPr>
          <p:cNvSpPr txBox="1"/>
          <p:nvPr/>
        </p:nvSpPr>
        <p:spPr>
          <a:xfrm>
            <a:off x="5982510" y="3738381"/>
            <a:ext cx="496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colonne : « url » / « </a:t>
            </a:r>
            <a:r>
              <a:rPr lang="fr-FR" sz="1400" dirty="0" err="1"/>
              <a:t>creator</a:t>
            </a:r>
            <a:r>
              <a:rPr lang="fr-FR" sz="1400" dirty="0"/>
              <a:t> » / « Nutri-</a:t>
            </a:r>
            <a:r>
              <a:rPr lang="fr-FR" sz="1400" dirty="0" err="1"/>
              <a:t>score_UK</a:t>
            </a:r>
            <a:r>
              <a:rPr lang="fr-FR" sz="1400" dirty="0"/>
              <a:t> »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E32D06F-B353-7993-E623-8EFF91B7BFB5}"/>
              </a:ext>
            </a:extLst>
          </p:cNvPr>
          <p:cNvSpPr txBox="1"/>
          <p:nvPr/>
        </p:nvSpPr>
        <p:spPr>
          <a:xfrm>
            <a:off x="6628814" y="4470248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produits disponibles en France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8100044" y="5231430"/>
            <a:ext cx="3211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Application de </a:t>
            </a:r>
            <a:r>
              <a:rPr lang="fr-FR" sz="1400" b="1" dirty="0"/>
              <a:t>règles métiers</a:t>
            </a:r>
            <a:r>
              <a:rPr lang="fr-FR" sz="14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&lt; Energie sur 100g &lt; 3_762 kJ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&lt; Quantité sur 100g &lt; 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Acide gras trans / saturé &lt; Lipide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Sucres &lt; Glucide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2ABA9A-378F-29B3-7D47-562F80AB81F5}"/>
              </a:ext>
            </a:extLst>
          </p:cNvPr>
          <p:cNvSpPr/>
          <p:nvPr/>
        </p:nvSpPr>
        <p:spPr>
          <a:xfrm>
            <a:off x="179269" y="4046158"/>
            <a:ext cx="11473874" cy="22843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41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121887" y="1592332"/>
          <a:ext cx="8864866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3997997" y="1954165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&lt; 25% de remplissage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596112-7792-66D5-9EF0-3D905EF90420}"/>
              </a:ext>
            </a:extLst>
          </p:cNvPr>
          <p:cNvSpPr txBox="1"/>
          <p:nvPr/>
        </p:nvSpPr>
        <p:spPr>
          <a:xfrm>
            <a:off x="5254548" y="2757337"/>
            <a:ext cx="598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identiques:</a:t>
            </a:r>
          </a:p>
          <a:p>
            <a:r>
              <a:rPr lang="fr-FR" sz="1400" dirty="0"/>
              <a:t>- Tags </a:t>
            </a:r>
            <a:r>
              <a:rPr lang="fr-FR" sz="1400" i="1" dirty="0"/>
              <a:t>(par ex : « countries » / « </a:t>
            </a:r>
            <a:r>
              <a:rPr lang="fr-FR" sz="1400" i="1" dirty="0" err="1"/>
              <a:t>countries_tags</a:t>
            </a:r>
            <a:r>
              <a:rPr lang="fr-FR" sz="1400" i="1" dirty="0"/>
              <a:t> » / « </a:t>
            </a:r>
            <a:r>
              <a:rPr lang="fr-FR" sz="1400" i="1" dirty="0" err="1"/>
              <a:t>countries_fr</a:t>
            </a:r>
            <a:r>
              <a:rPr lang="fr-FR" sz="1400" i="1" dirty="0"/>
              <a:t> »)</a:t>
            </a:r>
          </a:p>
          <a:p>
            <a:r>
              <a:rPr lang="fr-FR" sz="1400" dirty="0"/>
              <a:t>- Temps </a:t>
            </a:r>
            <a:r>
              <a:rPr lang="fr-FR" sz="1400" i="1" dirty="0"/>
              <a:t>(par ex : « </a:t>
            </a:r>
            <a:r>
              <a:rPr lang="fr-FR" sz="1400" i="1" dirty="0" err="1"/>
              <a:t>created_t</a:t>
            </a:r>
            <a:r>
              <a:rPr lang="fr-FR" sz="1400" i="1" dirty="0"/>
              <a:t> » / « </a:t>
            </a:r>
            <a:r>
              <a:rPr lang="fr-FR" sz="1400" i="1" dirty="0" err="1"/>
              <a:t>created_datetime</a:t>
            </a:r>
            <a:r>
              <a:rPr lang="fr-FR" sz="1400" i="1" dirty="0"/>
              <a:t> »)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48F299-BC4F-94DE-DAED-B897D39CD657}"/>
              </a:ext>
            </a:extLst>
          </p:cNvPr>
          <p:cNvSpPr txBox="1"/>
          <p:nvPr/>
        </p:nvSpPr>
        <p:spPr>
          <a:xfrm>
            <a:off x="5982510" y="3738381"/>
            <a:ext cx="496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colonne : « url » / « </a:t>
            </a:r>
            <a:r>
              <a:rPr lang="fr-FR" sz="1400" dirty="0" err="1"/>
              <a:t>creator</a:t>
            </a:r>
            <a:r>
              <a:rPr lang="fr-FR" sz="1400" dirty="0"/>
              <a:t> » / « Nutri-</a:t>
            </a:r>
            <a:r>
              <a:rPr lang="fr-FR" sz="1400" dirty="0" err="1"/>
              <a:t>score_UK</a:t>
            </a:r>
            <a:r>
              <a:rPr lang="fr-FR" sz="1400" dirty="0"/>
              <a:t> »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E32D06F-B353-7993-E623-8EFF91B7BFB5}"/>
              </a:ext>
            </a:extLst>
          </p:cNvPr>
          <p:cNvSpPr txBox="1"/>
          <p:nvPr/>
        </p:nvSpPr>
        <p:spPr>
          <a:xfrm>
            <a:off x="6628814" y="4470248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produits disponibles en France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8100044" y="5231430"/>
            <a:ext cx="3211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Application de </a:t>
            </a:r>
            <a:r>
              <a:rPr lang="fr-FR" sz="1400" b="1" dirty="0"/>
              <a:t>règles métiers</a:t>
            </a:r>
            <a:r>
              <a:rPr lang="fr-FR" sz="14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&lt; Energie sur 100g &lt; 3_762 kJ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&lt; Quantité sur 100g &lt; 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Acide gras trans / saturé &lt; Lipide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Sucres &lt; Glucide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2ABA9A-378F-29B3-7D47-562F80AB81F5}"/>
              </a:ext>
            </a:extLst>
          </p:cNvPr>
          <p:cNvSpPr/>
          <p:nvPr/>
        </p:nvSpPr>
        <p:spPr>
          <a:xfrm>
            <a:off x="179269" y="4862274"/>
            <a:ext cx="11473874" cy="14267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82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121887" y="1592332"/>
          <a:ext cx="8864866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3997997" y="1954165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&lt; 25% de remplissage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596112-7792-66D5-9EF0-3D905EF90420}"/>
              </a:ext>
            </a:extLst>
          </p:cNvPr>
          <p:cNvSpPr txBox="1"/>
          <p:nvPr/>
        </p:nvSpPr>
        <p:spPr>
          <a:xfrm>
            <a:off x="5254548" y="2757337"/>
            <a:ext cx="598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identiques:</a:t>
            </a:r>
          </a:p>
          <a:p>
            <a:r>
              <a:rPr lang="fr-FR" sz="1400" dirty="0"/>
              <a:t>- Tags </a:t>
            </a:r>
            <a:r>
              <a:rPr lang="fr-FR" sz="1400" i="1" dirty="0"/>
              <a:t>(par ex : « countries » / « </a:t>
            </a:r>
            <a:r>
              <a:rPr lang="fr-FR" sz="1400" i="1" dirty="0" err="1"/>
              <a:t>countries_tags</a:t>
            </a:r>
            <a:r>
              <a:rPr lang="fr-FR" sz="1400" i="1" dirty="0"/>
              <a:t> » / « </a:t>
            </a:r>
            <a:r>
              <a:rPr lang="fr-FR" sz="1400" i="1" dirty="0" err="1"/>
              <a:t>countries_fr</a:t>
            </a:r>
            <a:r>
              <a:rPr lang="fr-FR" sz="1400" i="1" dirty="0"/>
              <a:t> »)</a:t>
            </a:r>
          </a:p>
          <a:p>
            <a:r>
              <a:rPr lang="fr-FR" sz="1400" dirty="0"/>
              <a:t>- Temps </a:t>
            </a:r>
            <a:r>
              <a:rPr lang="fr-FR" sz="1400" i="1" dirty="0"/>
              <a:t>(par ex : « </a:t>
            </a:r>
            <a:r>
              <a:rPr lang="fr-FR" sz="1400" i="1" dirty="0" err="1"/>
              <a:t>created_t</a:t>
            </a:r>
            <a:r>
              <a:rPr lang="fr-FR" sz="1400" i="1" dirty="0"/>
              <a:t> » / « </a:t>
            </a:r>
            <a:r>
              <a:rPr lang="fr-FR" sz="1400" i="1" dirty="0" err="1"/>
              <a:t>created_datetime</a:t>
            </a:r>
            <a:r>
              <a:rPr lang="fr-FR" sz="1400" i="1" dirty="0"/>
              <a:t> »)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48F299-BC4F-94DE-DAED-B897D39CD657}"/>
              </a:ext>
            </a:extLst>
          </p:cNvPr>
          <p:cNvSpPr txBox="1"/>
          <p:nvPr/>
        </p:nvSpPr>
        <p:spPr>
          <a:xfrm>
            <a:off x="5982510" y="3738381"/>
            <a:ext cx="496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colonne : « url » / « </a:t>
            </a:r>
            <a:r>
              <a:rPr lang="fr-FR" sz="1400" dirty="0" err="1"/>
              <a:t>creator</a:t>
            </a:r>
            <a:r>
              <a:rPr lang="fr-FR" sz="1400" dirty="0"/>
              <a:t> » / « Nutri-</a:t>
            </a:r>
            <a:r>
              <a:rPr lang="fr-FR" sz="1400" dirty="0" err="1"/>
              <a:t>score_UK</a:t>
            </a:r>
            <a:r>
              <a:rPr lang="fr-FR" sz="1400" dirty="0"/>
              <a:t> »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E32D06F-B353-7993-E623-8EFF91B7BFB5}"/>
              </a:ext>
            </a:extLst>
          </p:cNvPr>
          <p:cNvSpPr txBox="1"/>
          <p:nvPr/>
        </p:nvSpPr>
        <p:spPr>
          <a:xfrm>
            <a:off x="6628814" y="4470248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produits disponibles en France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8100044" y="5231430"/>
            <a:ext cx="3211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Application de </a:t>
            </a:r>
            <a:r>
              <a:rPr lang="fr-FR" sz="1400" b="1" dirty="0"/>
              <a:t>règles métiers</a:t>
            </a:r>
            <a:r>
              <a:rPr lang="fr-FR" sz="14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≤ Energie sur 100g ≤ 3_762 kJ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≤ Quantité sur 100g ≤ 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Acide gras trans / saturé ≤ Lipide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Sucres ≤ Glucide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79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375600"/>
              </p:ext>
            </p:extLst>
          </p:nvPr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934294"/>
              </p:ext>
            </p:extLst>
          </p:nvPr>
        </p:nvGraphicFramePr>
        <p:xfrm>
          <a:off x="540553" y="1862667"/>
          <a:ext cx="7580673" cy="472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4783704" y="2624170"/>
            <a:ext cx="7065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b="1" dirty="0"/>
              <a:t>Suppression des produits </a:t>
            </a:r>
            <a:r>
              <a:rPr lang="fr-FR" sz="1400" dirty="0"/>
              <a:t>où il manque le code-barre, le nom du produit ou le pays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596112-7792-66D5-9EF0-3D905EF90420}"/>
              </a:ext>
            </a:extLst>
          </p:cNvPr>
          <p:cNvSpPr txBox="1"/>
          <p:nvPr/>
        </p:nvSpPr>
        <p:spPr>
          <a:xfrm>
            <a:off x="6395296" y="3664444"/>
            <a:ext cx="5078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b="1" dirty="0"/>
              <a:t>Imputation par la valeur « 0 » </a:t>
            </a:r>
            <a:r>
              <a:rPr lang="fr-FR" sz="1400" dirty="0"/>
              <a:t>des valeurs manquantes des ingrédients dont l’affichage sur l’emballage n’est pas obligatoire</a:t>
            </a:r>
          </a:p>
          <a:p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(fibres, sodium, calcium, vitamines, etc…)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48F299-BC4F-94DE-DAED-B897D39CD657}"/>
              </a:ext>
            </a:extLst>
          </p:cNvPr>
          <p:cNvSpPr txBox="1"/>
          <p:nvPr/>
        </p:nvSpPr>
        <p:spPr>
          <a:xfrm>
            <a:off x="7249278" y="4650445"/>
            <a:ext cx="4866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b="1" dirty="0"/>
              <a:t>Imputation par l’algorithme KNN </a:t>
            </a:r>
            <a:r>
              <a:rPr lang="fr-FR" sz="1400" dirty="0"/>
              <a:t>des valeurs manquantes des ingrédients dont l’affichage sur l’emballage est obligatoire</a:t>
            </a:r>
          </a:p>
          <a:p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(énergie, lipide, acides gras saturés, glucide, sucre, protéine, sel)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7025F1-E662-92F3-A2CA-58F439217C06}"/>
              </a:ext>
            </a:extLst>
          </p:cNvPr>
          <p:cNvSpPr/>
          <p:nvPr/>
        </p:nvSpPr>
        <p:spPr>
          <a:xfrm>
            <a:off x="179268" y="3057100"/>
            <a:ext cx="11837585" cy="32734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848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540553" y="1862667"/>
          <a:ext cx="7580673" cy="472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4783704" y="2624170"/>
            <a:ext cx="7065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b="1" dirty="0"/>
              <a:t>Suppression des produits </a:t>
            </a:r>
            <a:r>
              <a:rPr lang="fr-FR" sz="1400" dirty="0"/>
              <a:t>où il manque le code-barre, le nom du produit ou le pays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596112-7792-66D5-9EF0-3D905EF90420}"/>
              </a:ext>
            </a:extLst>
          </p:cNvPr>
          <p:cNvSpPr txBox="1"/>
          <p:nvPr/>
        </p:nvSpPr>
        <p:spPr>
          <a:xfrm>
            <a:off x="6395296" y="3664444"/>
            <a:ext cx="5078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b="1" dirty="0"/>
              <a:t>Imputation par la valeur « 0 » </a:t>
            </a:r>
            <a:r>
              <a:rPr lang="fr-FR" sz="1400" dirty="0"/>
              <a:t>des valeurs manquantes des ingrédients dont l’affichage sur l’emballage n’est pas obligatoire</a:t>
            </a:r>
          </a:p>
          <a:p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(fibres, sodium, calcium, vitamines, etc…)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48F299-BC4F-94DE-DAED-B897D39CD657}"/>
              </a:ext>
            </a:extLst>
          </p:cNvPr>
          <p:cNvSpPr txBox="1"/>
          <p:nvPr/>
        </p:nvSpPr>
        <p:spPr>
          <a:xfrm>
            <a:off x="7249278" y="4650445"/>
            <a:ext cx="4866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b="1" dirty="0"/>
              <a:t>Imputation par l’algorithme KNN </a:t>
            </a:r>
            <a:r>
              <a:rPr lang="fr-FR" sz="1400" dirty="0"/>
              <a:t>des valeurs manquantes des ingrédients dont l’affichage sur l’emballage est obligatoire</a:t>
            </a:r>
          </a:p>
          <a:p>
            <a:r>
              <a:rPr lang="fr-FR" sz="1400" i="1" dirty="0">
                <a:solidFill>
                  <a:schemeClr val="bg1">
                    <a:lumMod val="65000"/>
                  </a:schemeClr>
                </a:solidFill>
              </a:rPr>
              <a:t>(énergie, lipide, acides gras saturés, glucide, sucre, protéine, sel)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94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970396"/>
              </p:ext>
            </p:extLst>
          </p:nvPr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770952"/>
              </p:ext>
            </p:extLst>
          </p:nvPr>
        </p:nvGraphicFramePr>
        <p:xfrm>
          <a:off x="540553" y="1862667"/>
          <a:ext cx="7580673" cy="472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4563210" y="2333346"/>
            <a:ext cx="531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Attribution valeur « inconnu »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E4DF75-A516-C6B0-CB78-A1FD91A32F84}"/>
              </a:ext>
            </a:extLst>
          </p:cNvPr>
          <p:cNvSpPr txBox="1"/>
          <p:nvPr/>
        </p:nvSpPr>
        <p:spPr>
          <a:xfrm>
            <a:off x="5711073" y="3275111"/>
            <a:ext cx="531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séparation des valeurs par la virgule si nécessaire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7AD5A0-CF03-8438-786A-81877F0FF29E}"/>
              </a:ext>
            </a:extLst>
          </p:cNvPr>
          <p:cNvSpPr txBox="1"/>
          <p:nvPr/>
        </p:nvSpPr>
        <p:spPr>
          <a:xfrm>
            <a:off x="6342218" y="4308010"/>
            <a:ext cx="531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Uniformisation bas de casse, suppression des accents, des caractères spéciaux, des espaces vides, des préfixes relatifs aux pays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E41CB9-A5B8-E63B-D12C-D5FA3EC86AFC}"/>
              </a:ext>
            </a:extLst>
          </p:cNvPr>
          <p:cNvSpPr txBox="1"/>
          <p:nvPr/>
        </p:nvSpPr>
        <p:spPr>
          <a:xfrm>
            <a:off x="6898865" y="5248575"/>
            <a:ext cx="4658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Pour chaque valeur unique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B98EC-E2DD-D28F-D737-70397FEAB076}"/>
              </a:ext>
            </a:extLst>
          </p:cNvPr>
          <p:cNvSpPr/>
          <p:nvPr/>
        </p:nvSpPr>
        <p:spPr>
          <a:xfrm>
            <a:off x="179268" y="2763672"/>
            <a:ext cx="11837585" cy="35668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68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540553" y="1862667"/>
          <a:ext cx="7580673" cy="472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4563210" y="2333346"/>
            <a:ext cx="531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Attribution valeur « inconnu »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E4DF75-A516-C6B0-CB78-A1FD91A32F84}"/>
              </a:ext>
            </a:extLst>
          </p:cNvPr>
          <p:cNvSpPr txBox="1"/>
          <p:nvPr/>
        </p:nvSpPr>
        <p:spPr>
          <a:xfrm>
            <a:off x="5711073" y="3275111"/>
            <a:ext cx="531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séparation des valeurs par la virgule si nécessaire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7AD5A0-CF03-8438-786A-81877F0FF29E}"/>
              </a:ext>
            </a:extLst>
          </p:cNvPr>
          <p:cNvSpPr txBox="1"/>
          <p:nvPr/>
        </p:nvSpPr>
        <p:spPr>
          <a:xfrm>
            <a:off x="6342218" y="4308010"/>
            <a:ext cx="531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Uniformisation bas de casse, suppression des accents, des caractères spéciaux, des espaces vides, des préfixes relatifs aux pays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E41CB9-A5B8-E63B-D12C-D5FA3EC86AFC}"/>
              </a:ext>
            </a:extLst>
          </p:cNvPr>
          <p:cNvSpPr txBox="1"/>
          <p:nvPr/>
        </p:nvSpPr>
        <p:spPr>
          <a:xfrm>
            <a:off x="6898865" y="5248575"/>
            <a:ext cx="4658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Pour chaque valeur unique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B98EC-E2DD-D28F-D737-70397FEAB076}"/>
              </a:ext>
            </a:extLst>
          </p:cNvPr>
          <p:cNvSpPr/>
          <p:nvPr/>
        </p:nvSpPr>
        <p:spPr>
          <a:xfrm>
            <a:off x="179268" y="3732662"/>
            <a:ext cx="11837585" cy="2597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6727CD-25BF-0CC6-F7CB-396527CECF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8353" y="3275111"/>
            <a:ext cx="1809122" cy="3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6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540553" y="1862667"/>
          <a:ext cx="7580673" cy="472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4563210" y="2333346"/>
            <a:ext cx="531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Attribution valeur « inconnu »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E4DF75-A516-C6B0-CB78-A1FD91A32F84}"/>
              </a:ext>
            </a:extLst>
          </p:cNvPr>
          <p:cNvSpPr txBox="1"/>
          <p:nvPr/>
        </p:nvSpPr>
        <p:spPr>
          <a:xfrm>
            <a:off x="5711073" y="3275111"/>
            <a:ext cx="531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séparation des valeurs par la virgule si nécessaire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7AD5A0-CF03-8438-786A-81877F0FF29E}"/>
              </a:ext>
            </a:extLst>
          </p:cNvPr>
          <p:cNvSpPr txBox="1"/>
          <p:nvPr/>
        </p:nvSpPr>
        <p:spPr>
          <a:xfrm>
            <a:off x="6342218" y="4235977"/>
            <a:ext cx="531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Uniformisation bas de casse, suppression des accents, des caractères spéciaux, des espaces vides, des préfixes relatifs aux pays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E41CB9-A5B8-E63B-D12C-D5FA3EC86AFC}"/>
              </a:ext>
            </a:extLst>
          </p:cNvPr>
          <p:cNvSpPr txBox="1"/>
          <p:nvPr/>
        </p:nvSpPr>
        <p:spPr>
          <a:xfrm>
            <a:off x="6898865" y="5248575"/>
            <a:ext cx="4658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Pour chaque valeur unique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B98EC-E2DD-D28F-D737-70397FEAB076}"/>
              </a:ext>
            </a:extLst>
          </p:cNvPr>
          <p:cNvSpPr/>
          <p:nvPr/>
        </p:nvSpPr>
        <p:spPr>
          <a:xfrm>
            <a:off x="179268" y="4708478"/>
            <a:ext cx="11837585" cy="16220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AE3400D-22A6-D553-63FC-B3C7C950A0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8353" y="3275111"/>
            <a:ext cx="1809122" cy="32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9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540553" y="1862667"/>
          <a:ext cx="7580673" cy="4727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4563210" y="2333346"/>
            <a:ext cx="531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Attribution valeur « inconnu »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E4DF75-A516-C6B0-CB78-A1FD91A32F84}"/>
              </a:ext>
            </a:extLst>
          </p:cNvPr>
          <p:cNvSpPr txBox="1"/>
          <p:nvPr/>
        </p:nvSpPr>
        <p:spPr>
          <a:xfrm>
            <a:off x="5711073" y="3275111"/>
            <a:ext cx="531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séparation des valeurs par la virgule si nécessaire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97AD5A0-CF03-8438-786A-81877F0FF29E}"/>
              </a:ext>
            </a:extLst>
          </p:cNvPr>
          <p:cNvSpPr txBox="1"/>
          <p:nvPr/>
        </p:nvSpPr>
        <p:spPr>
          <a:xfrm>
            <a:off x="6342218" y="4235977"/>
            <a:ext cx="5313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Uniformisation bas de casse, suppression des accents, des caractères spéciaux, des espaces vides, des préfixes relatifs aux pays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E41CB9-A5B8-E63B-D12C-D5FA3EC86AFC}"/>
              </a:ext>
            </a:extLst>
          </p:cNvPr>
          <p:cNvSpPr txBox="1"/>
          <p:nvPr/>
        </p:nvSpPr>
        <p:spPr>
          <a:xfrm>
            <a:off x="6898865" y="5248575"/>
            <a:ext cx="4658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Pour chaque valeur unique</a:t>
            </a:r>
          </a:p>
        </p:txBody>
      </p:sp>
    </p:spTree>
    <p:extLst>
      <p:ext uri="{BB962C8B-B14F-4D97-AF65-F5344CB8AC3E}">
        <p14:creationId xmlns:p14="http://schemas.microsoft.com/office/powerpoint/2010/main" val="644728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1222248" y="1559442"/>
            <a:ext cx="9144000" cy="473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univariées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Analyse multivariée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Faisabilité du système d’auto-complétion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RGPD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140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2044820" y="1810842"/>
            <a:ext cx="31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« categories_fr » =&gt; 6_518 catégories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8BD9DE4-9ECB-9884-B2D1-B2D23F479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7"/>
          <a:stretch/>
        </p:blipFill>
        <p:spPr>
          <a:xfrm>
            <a:off x="1490831" y="4179734"/>
            <a:ext cx="3600000" cy="195232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1D0092-FD4F-C776-DE8B-B2822F9F5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5"/>
          <a:stretch/>
        </p:blipFill>
        <p:spPr>
          <a:xfrm>
            <a:off x="7534782" y="4201580"/>
            <a:ext cx="3600000" cy="205409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CD4A8E6-7F1B-5406-FF49-FD0C105CA13E}"/>
              </a:ext>
            </a:extLst>
          </p:cNvPr>
          <p:cNvSpPr txBox="1"/>
          <p:nvPr/>
        </p:nvSpPr>
        <p:spPr>
          <a:xfrm>
            <a:off x="7721347" y="1810842"/>
            <a:ext cx="41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« main_categories_fr » =&gt; 956 catégories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8E8F8C-0865-6D09-7CA5-2098EC895385}"/>
              </a:ext>
            </a:extLst>
          </p:cNvPr>
          <p:cNvSpPr txBox="1"/>
          <p:nvPr/>
        </p:nvSpPr>
        <p:spPr>
          <a:xfrm>
            <a:off x="1957952" y="3871957"/>
            <a:ext cx="41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« pnns_group_1» =&gt; 10 catégories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162178-8F46-6CB2-F2CA-A35310BB4BA3}"/>
              </a:ext>
            </a:extLst>
          </p:cNvPr>
          <p:cNvSpPr txBox="1"/>
          <p:nvPr/>
        </p:nvSpPr>
        <p:spPr>
          <a:xfrm>
            <a:off x="7858514" y="3871957"/>
            <a:ext cx="41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« pnns_group_2» =&gt; 37 catégories</a:t>
            </a:r>
          </a:p>
        </p:txBody>
      </p:sp>
      <p:pic>
        <p:nvPicPr>
          <p:cNvPr id="23" name="Image 22" descr="Une image contenant obscurité, noir, espace, nuit&#10;&#10;Description générée automatiquement">
            <a:extLst>
              <a:ext uri="{FF2B5EF4-FFF2-40B4-BE49-F238E27FC236}">
                <a16:creationId xmlns:a16="http://schemas.microsoft.com/office/drawing/2014/main" id="{8F1D55DE-EA48-E4A3-3F8D-5D456751F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18" y="2182999"/>
            <a:ext cx="1080000" cy="1184151"/>
          </a:xfrm>
          <a:prstGeom prst="rect">
            <a:avLst/>
          </a:prstGeom>
        </p:spPr>
      </p:pic>
      <p:pic>
        <p:nvPicPr>
          <p:cNvPr id="24" name="Image 23" descr="Une image contenant obscurité, noir, espace, nuit&#10;&#10;Description générée automatiquement">
            <a:extLst>
              <a:ext uri="{FF2B5EF4-FFF2-40B4-BE49-F238E27FC236}">
                <a16:creationId xmlns:a16="http://schemas.microsoft.com/office/drawing/2014/main" id="{A761C696-D061-3360-7CA1-BF4D230A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02" y="2182999"/>
            <a:ext cx="1080000" cy="1184151"/>
          </a:xfrm>
          <a:prstGeom prst="rect">
            <a:avLst/>
          </a:prstGeom>
        </p:spPr>
      </p:pic>
      <p:pic>
        <p:nvPicPr>
          <p:cNvPr id="25" name="Graphique 24" descr="Coche avec un remplissage uni">
            <a:extLst>
              <a:ext uri="{FF2B5EF4-FFF2-40B4-BE49-F238E27FC236}">
                <a16:creationId xmlns:a16="http://schemas.microsoft.com/office/drawing/2014/main" id="{73628DFC-541D-9183-46AE-8CE891D31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0638" y="3816472"/>
            <a:ext cx="360000" cy="360000"/>
          </a:xfrm>
          <a:prstGeom prst="rect">
            <a:avLst/>
          </a:prstGeom>
        </p:spPr>
      </p:pic>
      <p:pic>
        <p:nvPicPr>
          <p:cNvPr id="28" name="Graphique 27" descr="Coche avec un remplissage uni">
            <a:extLst>
              <a:ext uri="{FF2B5EF4-FFF2-40B4-BE49-F238E27FC236}">
                <a16:creationId xmlns:a16="http://schemas.microsoft.com/office/drawing/2014/main" id="{F30B696D-15AB-3BD9-1CC6-23653622A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6985" y="3816472"/>
            <a:ext cx="360000" cy="36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612AFD-A849-FB15-336E-45078775CAE6}"/>
              </a:ext>
            </a:extLst>
          </p:cNvPr>
          <p:cNvSpPr/>
          <p:nvPr/>
        </p:nvSpPr>
        <p:spPr>
          <a:xfrm>
            <a:off x="179268" y="3788680"/>
            <a:ext cx="11837585" cy="25418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089A91D-1E5F-DBB2-4C7E-5FB5E98219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30718"/>
              </p:ext>
            </p:extLst>
          </p:nvPr>
        </p:nvGraphicFramePr>
        <p:xfrm>
          <a:off x="4722065" y="1023832"/>
          <a:ext cx="2999282" cy="67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1218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2044820" y="1810842"/>
            <a:ext cx="3100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« categories_fr » =&gt; 6_518 catégories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8BD9DE4-9ECB-9884-B2D1-B2D23F479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7"/>
          <a:stretch/>
        </p:blipFill>
        <p:spPr>
          <a:xfrm>
            <a:off x="1490831" y="4179734"/>
            <a:ext cx="3600000" cy="195232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1D0092-FD4F-C776-DE8B-B2822F9F5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05"/>
          <a:stretch/>
        </p:blipFill>
        <p:spPr>
          <a:xfrm>
            <a:off x="7534782" y="4201580"/>
            <a:ext cx="3600000" cy="2054092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CD4A8E6-7F1B-5406-FF49-FD0C105CA13E}"/>
              </a:ext>
            </a:extLst>
          </p:cNvPr>
          <p:cNvSpPr txBox="1"/>
          <p:nvPr/>
        </p:nvSpPr>
        <p:spPr>
          <a:xfrm>
            <a:off x="7721347" y="1810842"/>
            <a:ext cx="41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« main_categories_fr » =&gt; 956 catégories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08E8F8C-0865-6D09-7CA5-2098EC895385}"/>
              </a:ext>
            </a:extLst>
          </p:cNvPr>
          <p:cNvSpPr txBox="1"/>
          <p:nvPr/>
        </p:nvSpPr>
        <p:spPr>
          <a:xfrm>
            <a:off x="1957952" y="3871957"/>
            <a:ext cx="41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« pnns_group_1» =&gt; 10 catégories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B162178-8F46-6CB2-F2CA-A35310BB4BA3}"/>
              </a:ext>
            </a:extLst>
          </p:cNvPr>
          <p:cNvSpPr txBox="1"/>
          <p:nvPr/>
        </p:nvSpPr>
        <p:spPr>
          <a:xfrm>
            <a:off x="7858514" y="3871957"/>
            <a:ext cx="41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« pnns_group_2» =&gt; 37 catégories</a:t>
            </a:r>
          </a:p>
        </p:txBody>
      </p:sp>
      <p:pic>
        <p:nvPicPr>
          <p:cNvPr id="23" name="Image 22" descr="Une image contenant obscurité, noir, espace, nuit&#10;&#10;Description générée automatiquement">
            <a:extLst>
              <a:ext uri="{FF2B5EF4-FFF2-40B4-BE49-F238E27FC236}">
                <a16:creationId xmlns:a16="http://schemas.microsoft.com/office/drawing/2014/main" id="{8F1D55DE-EA48-E4A3-3F8D-5D456751F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18" y="2182999"/>
            <a:ext cx="1080000" cy="1184151"/>
          </a:xfrm>
          <a:prstGeom prst="rect">
            <a:avLst/>
          </a:prstGeom>
        </p:spPr>
      </p:pic>
      <p:pic>
        <p:nvPicPr>
          <p:cNvPr id="24" name="Image 23" descr="Une image contenant obscurité, noir, espace, nuit&#10;&#10;Description générée automatiquement">
            <a:extLst>
              <a:ext uri="{FF2B5EF4-FFF2-40B4-BE49-F238E27FC236}">
                <a16:creationId xmlns:a16="http://schemas.microsoft.com/office/drawing/2014/main" id="{A761C696-D061-3360-7CA1-BF4D230AD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02" y="2182999"/>
            <a:ext cx="1080000" cy="1184151"/>
          </a:xfrm>
          <a:prstGeom prst="rect">
            <a:avLst/>
          </a:prstGeom>
        </p:spPr>
      </p:pic>
      <p:pic>
        <p:nvPicPr>
          <p:cNvPr id="25" name="Graphique 24" descr="Coche avec un remplissage uni">
            <a:extLst>
              <a:ext uri="{FF2B5EF4-FFF2-40B4-BE49-F238E27FC236}">
                <a16:creationId xmlns:a16="http://schemas.microsoft.com/office/drawing/2014/main" id="{73628DFC-541D-9183-46AE-8CE891D31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0638" y="3816472"/>
            <a:ext cx="360000" cy="360000"/>
          </a:xfrm>
          <a:prstGeom prst="rect">
            <a:avLst/>
          </a:prstGeom>
        </p:spPr>
      </p:pic>
      <p:pic>
        <p:nvPicPr>
          <p:cNvPr id="28" name="Graphique 27" descr="Coche avec un remplissage uni">
            <a:extLst>
              <a:ext uri="{FF2B5EF4-FFF2-40B4-BE49-F238E27FC236}">
                <a16:creationId xmlns:a16="http://schemas.microsoft.com/office/drawing/2014/main" id="{F30B696D-15AB-3BD9-1CC6-23653622A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06985" y="3816472"/>
            <a:ext cx="360000" cy="36000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66087BD2-B4B6-180F-00DA-C0C136BA812E}"/>
              </a:ext>
            </a:extLst>
          </p:cNvPr>
          <p:cNvSpPr txBox="1"/>
          <p:nvPr/>
        </p:nvSpPr>
        <p:spPr>
          <a:xfrm>
            <a:off x="1808426" y="6553585"/>
            <a:ext cx="26010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*Pnns : Programme National Nutrition Santé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79407858-B945-9464-F8C2-7A7247DE81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630718"/>
              </p:ext>
            </p:extLst>
          </p:nvPr>
        </p:nvGraphicFramePr>
        <p:xfrm>
          <a:off x="4722065" y="1023832"/>
          <a:ext cx="2999282" cy="677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6877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630489"/>
              </p:ext>
            </p:extLst>
          </p:nvPr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Nettoyage des données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CD9B272-F65D-384F-C505-887CF0DB56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r="4229"/>
          <a:stretch/>
        </p:blipFill>
        <p:spPr>
          <a:xfrm>
            <a:off x="574719" y="1709335"/>
            <a:ext cx="1530928" cy="112987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E0FB88B-7686-7D5B-BD3A-D2D739A217E5}"/>
              </a:ext>
            </a:extLst>
          </p:cNvPr>
          <p:cNvSpPr txBox="1"/>
          <p:nvPr/>
        </p:nvSpPr>
        <p:spPr>
          <a:xfrm>
            <a:off x="262840" y="3234239"/>
            <a:ext cx="1889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Méthode de calcul de 2017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840AC4-D614-EB5F-3216-E1C9DB56ED82}"/>
              </a:ext>
            </a:extLst>
          </p:cNvPr>
          <p:cNvSpPr txBox="1"/>
          <p:nvPr/>
        </p:nvSpPr>
        <p:spPr>
          <a:xfrm>
            <a:off x="250082" y="4272392"/>
            <a:ext cx="1889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Méthode de calcul de 2023</a:t>
            </a:r>
          </a:p>
        </p:txBody>
      </p:sp>
      <p:pic>
        <p:nvPicPr>
          <p:cNvPr id="4" name="Graphique 3" descr="Coche avec un remplissage uni">
            <a:extLst>
              <a:ext uri="{FF2B5EF4-FFF2-40B4-BE49-F238E27FC236}">
                <a16:creationId xmlns:a16="http://schemas.microsoft.com/office/drawing/2014/main" id="{7EEC50F2-06B2-7359-C0D2-B674FB23E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183" y="4549391"/>
            <a:ext cx="360000" cy="360000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65F2C6ED-48BB-7670-79CA-6BA0823CF769}"/>
              </a:ext>
            </a:extLst>
          </p:cNvPr>
          <p:cNvSpPr/>
          <p:nvPr/>
        </p:nvSpPr>
        <p:spPr>
          <a:xfrm>
            <a:off x="1053857" y="3657628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 descr="Fermer avec un remplissage uni">
            <a:extLst>
              <a:ext uri="{FF2B5EF4-FFF2-40B4-BE49-F238E27FC236}">
                <a16:creationId xmlns:a16="http://schemas.microsoft.com/office/drawing/2014/main" id="{AC2C3315-A8C2-AB40-82D1-47B3C608D3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3451" y="3116007"/>
            <a:ext cx="513462" cy="5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0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Nettoyage des données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E41CB9-A5B8-E63B-D12C-D5FA3EC86AFC}"/>
              </a:ext>
            </a:extLst>
          </p:cNvPr>
          <p:cNvSpPr txBox="1"/>
          <p:nvPr/>
        </p:nvSpPr>
        <p:spPr>
          <a:xfrm>
            <a:off x="8406010" y="2680242"/>
            <a:ext cx="36336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Imputation des valeurs manquantes par les valeurs recalculées :</a:t>
            </a:r>
          </a:p>
          <a:p>
            <a:endParaRPr lang="fr-FR" sz="1400" dirty="0"/>
          </a:p>
          <a:p>
            <a:r>
              <a:rPr lang="fr-FR" sz="1400" dirty="0"/>
              <a:t>- Score nutritionnel</a:t>
            </a:r>
          </a:p>
          <a:p>
            <a:endParaRPr lang="fr-FR" sz="1400" dirty="0"/>
          </a:p>
          <a:p>
            <a:r>
              <a:rPr lang="fr-FR" sz="1400" dirty="0"/>
              <a:t>- Nutri-score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D8D912F-A625-1283-C273-7F5C1081F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9808" y="1876726"/>
            <a:ext cx="5941174" cy="416031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CD9B272-F65D-384F-C505-887CF0DB56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r="4229"/>
          <a:stretch/>
        </p:blipFill>
        <p:spPr>
          <a:xfrm>
            <a:off x="574719" y="1709335"/>
            <a:ext cx="1530928" cy="112987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E0FB88B-7686-7D5B-BD3A-D2D739A217E5}"/>
              </a:ext>
            </a:extLst>
          </p:cNvPr>
          <p:cNvSpPr txBox="1"/>
          <p:nvPr/>
        </p:nvSpPr>
        <p:spPr>
          <a:xfrm>
            <a:off x="262840" y="3234239"/>
            <a:ext cx="1889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Méthode de calcul de 2017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B840AC4-D614-EB5F-3216-E1C9DB56ED82}"/>
              </a:ext>
            </a:extLst>
          </p:cNvPr>
          <p:cNvSpPr txBox="1"/>
          <p:nvPr/>
        </p:nvSpPr>
        <p:spPr>
          <a:xfrm>
            <a:off x="250082" y="4272392"/>
            <a:ext cx="1889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Méthode de calcul de 2023</a:t>
            </a:r>
          </a:p>
        </p:txBody>
      </p:sp>
      <p:pic>
        <p:nvPicPr>
          <p:cNvPr id="4" name="Graphique 3" descr="Coche avec un remplissage uni">
            <a:extLst>
              <a:ext uri="{FF2B5EF4-FFF2-40B4-BE49-F238E27FC236}">
                <a16:creationId xmlns:a16="http://schemas.microsoft.com/office/drawing/2014/main" id="{7EEC50F2-06B2-7359-C0D2-B674FB23E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0183" y="4549391"/>
            <a:ext cx="360000" cy="360000"/>
          </a:xfrm>
          <a:prstGeom prst="rect">
            <a:avLst/>
          </a:prstGeom>
        </p:spPr>
      </p:pic>
      <p:sp>
        <p:nvSpPr>
          <p:cNvPr id="6" name="Flèche : bas 5">
            <a:extLst>
              <a:ext uri="{FF2B5EF4-FFF2-40B4-BE49-F238E27FC236}">
                <a16:creationId xmlns:a16="http://schemas.microsoft.com/office/drawing/2014/main" id="{65F2C6ED-48BB-7670-79CA-6BA0823CF769}"/>
              </a:ext>
            </a:extLst>
          </p:cNvPr>
          <p:cNvSpPr/>
          <p:nvPr/>
        </p:nvSpPr>
        <p:spPr>
          <a:xfrm>
            <a:off x="1053857" y="3657628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7" descr="Fermer avec un remplissage uni">
            <a:extLst>
              <a:ext uri="{FF2B5EF4-FFF2-40B4-BE49-F238E27FC236}">
                <a16:creationId xmlns:a16="http://schemas.microsoft.com/office/drawing/2014/main" id="{AC2C3315-A8C2-AB40-82D1-47B3C608D3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3451" y="3116007"/>
            <a:ext cx="513462" cy="5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7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fruit, orange, Graphique&#10;&#10;Description générée automatiquement">
            <a:extLst>
              <a:ext uri="{FF2B5EF4-FFF2-40B4-BE49-F238E27FC236}">
                <a16:creationId xmlns:a16="http://schemas.microsoft.com/office/drawing/2014/main" id="{85194832-682C-49CD-CF4D-1512C4AB5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" y="2503750"/>
            <a:ext cx="2055852" cy="2055852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F2498E03-4192-34A8-028D-7B5F9F6CB833}"/>
              </a:ext>
            </a:extLst>
          </p:cNvPr>
          <p:cNvGrpSpPr/>
          <p:nvPr/>
        </p:nvGrpSpPr>
        <p:grpSpPr>
          <a:xfrm>
            <a:off x="2349055" y="1915133"/>
            <a:ext cx="9017034" cy="3866235"/>
            <a:chOff x="2842591" y="4035287"/>
            <a:chExt cx="8775747" cy="38662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573C7E-CD38-1B03-0210-79386D5CA130}"/>
                </a:ext>
              </a:extLst>
            </p:cNvPr>
            <p:cNvSpPr/>
            <p:nvPr/>
          </p:nvSpPr>
          <p:spPr>
            <a:xfrm>
              <a:off x="2842591" y="4035287"/>
              <a:ext cx="3253409" cy="386623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strike="sngStrike" dirty="0">
                  <a:solidFill>
                    <a:schemeClr val="bg1"/>
                  </a:solidFill>
                </a:rPr>
                <a:t>fr.openfoodfacts.org.products.csv</a:t>
              </a:r>
            </a:p>
            <a:p>
              <a:pPr algn="ctr"/>
              <a:r>
                <a:rPr lang="fr-FR" sz="1400" b="1" dirty="0">
                  <a:solidFill>
                    <a:srgbClr val="92D050"/>
                  </a:solidFill>
                </a:rPr>
                <a:t>dataset_openfoodfacts_cleaned.csv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3507C8-35B4-1272-3C88-EDB36B0E484D}"/>
                </a:ext>
              </a:extLst>
            </p:cNvPr>
            <p:cNvSpPr/>
            <p:nvPr/>
          </p:nvSpPr>
          <p:spPr>
            <a:xfrm>
              <a:off x="6095998" y="4035287"/>
              <a:ext cx="5522340" cy="3866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/>
                <a:t>Descriptif des produits alimentaires : </a:t>
              </a:r>
            </a:p>
            <a:p>
              <a:endParaRPr lang="fr-FR" sz="1100" dirty="0"/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/>
                <a:t>Les </a:t>
              </a:r>
              <a:r>
                <a:rPr lang="fr-FR" sz="1200" b="1" dirty="0"/>
                <a:t>informations générales </a:t>
              </a:r>
              <a:r>
                <a:rPr lang="fr-FR" sz="1200" dirty="0"/>
                <a:t>des produits : code barre, nom, date de modification, etc.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/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/>
                <a:t>Un ensemble de </a:t>
              </a:r>
              <a:r>
                <a:rPr lang="fr-FR" sz="1200" b="1" dirty="0"/>
                <a:t>tags</a:t>
              </a:r>
              <a:r>
                <a:rPr lang="fr-FR" sz="1200" dirty="0"/>
                <a:t> : catégorie du produit, pays de vente.</a:t>
              </a:r>
            </a:p>
            <a:p>
              <a:pPr lvl="1"/>
              <a:endParaRPr lang="fr-FR" sz="1200" dirty="0"/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/>
                <a:t>Des </a:t>
              </a:r>
              <a:r>
                <a:rPr lang="fr-FR" sz="1200" b="1" dirty="0"/>
                <a:t>informations nutritionnelles </a:t>
              </a:r>
              <a:r>
                <a:rPr lang="fr-FR" sz="1200" dirty="0"/>
                <a:t>: quantité en grammes d’un nutriment pour 100 grammes du produit.</a:t>
              </a:r>
            </a:p>
            <a:p>
              <a:endParaRPr lang="fr-FR" sz="11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/>
                <a:t>Valeurs manquantes : </a:t>
              </a:r>
            </a:p>
            <a:p>
              <a:r>
                <a:rPr lang="fr-FR" sz="1100" dirty="0"/>
                <a:t>    </a:t>
              </a:r>
              <a:r>
                <a:rPr lang="fr-FR" sz="1200" strike="sngStrike" dirty="0"/>
                <a:t>-   39_604_863  de NaN pour 51_961_338  observations (76.22 %)</a:t>
              </a:r>
            </a:p>
            <a:p>
              <a:r>
                <a:rPr lang="fr-FR" sz="1100" dirty="0">
                  <a:solidFill>
                    <a:srgbClr val="92D050"/>
                  </a:solidFill>
                </a:rPr>
                <a:t>    </a:t>
              </a:r>
              <a:r>
                <a:rPr lang="fr-FR" sz="1200" dirty="0">
                  <a:solidFill>
                    <a:schemeClr val="accent6"/>
                  </a:solidFill>
                </a:rPr>
                <a:t>-  110_059  de NaN pour 2_222_496  observations (4.95 %)</a:t>
              </a:r>
            </a:p>
            <a:p>
              <a:endParaRPr lang="fr-FR" sz="1200" strike="sngStrike" dirty="0"/>
            </a:p>
            <a:p>
              <a:r>
                <a:rPr lang="fr-FR" sz="1200" strike="sngStrike" dirty="0"/>
                <a:t>    -   154 / 162 colonnes concernées</a:t>
              </a:r>
            </a:p>
            <a:p>
              <a:r>
                <a:rPr lang="fr-FR" sz="1200" dirty="0">
                  <a:solidFill>
                    <a:schemeClr val="accent6"/>
                  </a:solidFill>
                </a:rPr>
                <a:t>    -  5 / 36 colonnes concernées</a:t>
              </a:r>
            </a:p>
            <a:p>
              <a:endParaRPr lang="fr-FR" sz="1100" dirty="0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71E1127A-31AD-085A-08E9-44BE54EAE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" b="4038"/>
          <a:stretch/>
        </p:blipFill>
        <p:spPr>
          <a:xfrm>
            <a:off x="3100216" y="3136491"/>
            <a:ext cx="1840537" cy="174504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33AB712-6FB9-1AA5-8130-4916FAD10BD5}"/>
              </a:ext>
            </a:extLst>
          </p:cNvPr>
          <p:cNvSpPr txBox="1"/>
          <p:nvPr/>
        </p:nvSpPr>
        <p:spPr>
          <a:xfrm>
            <a:off x="3499374" y="4881535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strike="sngStrike" dirty="0">
                <a:solidFill>
                  <a:schemeClr val="bg1"/>
                </a:solidFill>
              </a:rPr>
              <a:t>162 colonnes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7E8EC46-F3D7-F210-2B9F-91ED4D82AB37}"/>
              </a:ext>
            </a:extLst>
          </p:cNvPr>
          <p:cNvSpPr txBox="1"/>
          <p:nvPr/>
        </p:nvSpPr>
        <p:spPr>
          <a:xfrm rot="18481238">
            <a:off x="2482220" y="4114687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strike="sngStrike" dirty="0">
                <a:solidFill>
                  <a:schemeClr val="bg1"/>
                </a:solidFill>
              </a:rPr>
              <a:t>320_749 lignes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99BA8FA-1F83-2694-A382-382B726B36EC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Nettoyage des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F34FA00-BB6E-13D6-87EC-F7C3FDC78936}"/>
              </a:ext>
            </a:extLst>
          </p:cNvPr>
          <p:cNvSpPr txBox="1"/>
          <p:nvPr/>
        </p:nvSpPr>
        <p:spPr>
          <a:xfrm>
            <a:off x="3499373" y="5070557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92D050"/>
                </a:solidFill>
              </a:rPr>
              <a:t>36 colonnes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1F7A777-24DB-0ECA-F970-A0F5A81ABF2A}"/>
              </a:ext>
            </a:extLst>
          </p:cNvPr>
          <p:cNvSpPr txBox="1"/>
          <p:nvPr/>
        </p:nvSpPr>
        <p:spPr>
          <a:xfrm rot="18481238">
            <a:off x="2602684" y="4289813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92D050"/>
                </a:solidFill>
              </a:rPr>
              <a:t>61_736 lignes</a:t>
            </a:r>
          </a:p>
        </p:txBody>
      </p:sp>
      <p:pic>
        <p:nvPicPr>
          <p:cNvPr id="3" name="Graphique 2" descr="Serpillière et seau contour">
            <a:extLst>
              <a:ext uri="{FF2B5EF4-FFF2-40B4-BE49-F238E27FC236}">
                <a16:creationId xmlns:a16="http://schemas.microsoft.com/office/drawing/2014/main" id="{7057BAF4-9596-C460-8BAC-7C664EB24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370" y="41561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28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1222248" y="1559442"/>
            <a:ext cx="9144000" cy="473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IV – Analyses univariées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Analyse multivariée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Faisabilité du système d’auto-complétion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RGPD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2238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univariées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E41CB9-A5B8-E63B-D12C-D5FA3EC86AFC}"/>
              </a:ext>
            </a:extLst>
          </p:cNvPr>
          <p:cNvSpPr txBox="1"/>
          <p:nvPr/>
        </p:nvSpPr>
        <p:spPr>
          <a:xfrm>
            <a:off x="3235533" y="5521861"/>
            <a:ext cx="617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=&gt; Le jeu de données n’est plus mis à jour depuis 6 ans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C08A5D-B879-5384-FDC0-E0C4D984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331" y="1439299"/>
            <a:ext cx="6249076" cy="374464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C4C5F0-1683-46AE-3A01-1C7088363F37}"/>
              </a:ext>
            </a:extLst>
          </p:cNvPr>
          <p:cNvSpPr txBox="1"/>
          <p:nvPr/>
        </p:nvSpPr>
        <p:spPr>
          <a:xfrm>
            <a:off x="689593" y="2222987"/>
            <a:ext cx="3698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Nombre de création de nouvelle ligne de produit et de modification sur le jeu de données</a:t>
            </a:r>
          </a:p>
        </p:txBody>
      </p:sp>
      <p:pic>
        <p:nvPicPr>
          <p:cNvPr id="9" name="Graphique 8" descr="Loupe avec un remplissage uni">
            <a:extLst>
              <a:ext uri="{FF2B5EF4-FFF2-40B4-BE49-F238E27FC236}">
                <a16:creationId xmlns:a16="http://schemas.microsoft.com/office/drawing/2014/main" id="{65239FDE-24BB-61F1-60A8-D132833B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736" y="3311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1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univariées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E41CB9-A5B8-E63B-D12C-D5FA3EC86AFC}"/>
              </a:ext>
            </a:extLst>
          </p:cNvPr>
          <p:cNvSpPr txBox="1"/>
          <p:nvPr/>
        </p:nvSpPr>
        <p:spPr>
          <a:xfrm>
            <a:off x="3235533" y="5521861"/>
            <a:ext cx="63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Les lettres C et D représentent la moitié des produits (49,2%)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C08A5D-B879-5384-FDC0-E0C4D984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3621" y="1439299"/>
            <a:ext cx="3488496" cy="374464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C4C5F0-1683-46AE-3A01-1C7088363F37}"/>
              </a:ext>
            </a:extLst>
          </p:cNvPr>
          <p:cNvSpPr txBox="1"/>
          <p:nvPr/>
        </p:nvSpPr>
        <p:spPr>
          <a:xfrm>
            <a:off x="689593" y="2222987"/>
            <a:ext cx="389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Nombre de produits associés à chaque Nutri-score</a:t>
            </a:r>
          </a:p>
        </p:txBody>
      </p:sp>
      <p:pic>
        <p:nvPicPr>
          <p:cNvPr id="9" name="Graphique 8" descr="Loupe avec un remplissage uni">
            <a:extLst>
              <a:ext uri="{FF2B5EF4-FFF2-40B4-BE49-F238E27FC236}">
                <a16:creationId xmlns:a16="http://schemas.microsoft.com/office/drawing/2014/main" id="{65239FDE-24BB-61F1-60A8-D132833B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736" y="33116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86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univariées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E41CB9-A5B8-E63B-D12C-D5FA3EC86AFC}"/>
              </a:ext>
            </a:extLst>
          </p:cNvPr>
          <p:cNvSpPr txBox="1"/>
          <p:nvPr/>
        </p:nvSpPr>
        <p:spPr>
          <a:xfrm>
            <a:off x="1765289" y="4543497"/>
            <a:ext cx="88941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- Aspect : </a:t>
            </a:r>
            <a:r>
              <a:rPr lang="fr-FR" sz="1600" dirty="0"/>
              <a:t>distribution bimodale =&gt; 2 zones de fortes concentrations (autour de 0 et 15).</a:t>
            </a:r>
          </a:p>
          <a:p>
            <a:r>
              <a:rPr lang="fr-FR" sz="1600" b="1" dirty="0"/>
              <a:t>  </a:t>
            </a:r>
          </a:p>
          <a:p>
            <a:r>
              <a:rPr lang="fr-FR" sz="1600" b="1" dirty="0"/>
              <a:t>- Tendance centrale : </a:t>
            </a:r>
            <a:r>
              <a:rPr lang="fr-FR" sz="1600" dirty="0"/>
              <a:t>La moyenne et la médiane sont proches autour du score 9.</a:t>
            </a:r>
          </a:p>
          <a:p>
            <a:r>
              <a:rPr lang="fr-FR" sz="1600" dirty="0"/>
              <a:t>  </a:t>
            </a:r>
          </a:p>
          <a:p>
            <a:r>
              <a:rPr lang="fr-FR" sz="1600" b="1" dirty="0"/>
              <a:t>- Dispersion : </a:t>
            </a:r>
            <a:r>
              <a:rPr lang="fr-FR" sz="1600" dirty="0"/>
              <a:t>les données forment un groupe très hétérogène (Coeff. variation &gt; 100%).</a:t>
            </a:r>
          </a:p>
          <a:p>
            <a:r>
              <a:rPr lang="fr-FR" sz="1600" b="1" dirty="0"/>
              <a:t>  </a:t>
            </a:r>
          </a:p>
          <a:p>
            <a:r>
              <a:rPr lang="fr-FR" sz="1600" b="1" dirty="0"/>
              <a:t>- Forme : </a:t>
            </a:r>
            <a:r>
              <a:rPr lang="fr-FR" sz="1600" dirty="0"/>
              <a:t>données étalées à droite (</a:t>
            </a:r>
            <a:r>
              <a:rPr lang="fr-FR" sz="1600" dirty="0" err="1"/>
              <a:t>skewness</a:t>
            </a:r>
            <a:r>
              <a:rPr lang="fr-FR" sz="1600" dirty="0"/>
              <a:t>&gt;0) et plus aplaties que la loi normale (kurtosis&lt;0).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C08A5D-B879-5384-FDC0-E0C4D984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3730" y="1257104"/>
            <a:ext cx="3488496" cy="251171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C4C5F0-1683-46AE-3A01-1C7088363F37}"/>
              </a:ext>
            </a:extLst>
          </p:cNvPr>
          <p:cNvSpPr txBox="1"/>
          <p:nvPr/>
        </p:nvSpPr>
        <p:spPr>
          <a:xfrm>
            <a:off x="1583211" y="1945171"/>
            <a:ext cx="38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Distribution du score nutritionnel</a:t>
            </a:r>
          </a:p>
        </p:txBody>
      </p:sp>
      <p:pic>
        <p:nvPicPr>
          <p:cNvPr id="9" name="Graphique 8" descr="Loupe avec un remplissage uni">
            <a:extLst>
              <a:ext uri="{FF2B5EF4-FFF2-40B4-BE49-F238E27FC236}">
                <a16:creationId xmlns:a16="http://schemas.microsoft.com/office/drawing/2014/main" id="{65239FDE-24BB-61F1-60A8-D132833BD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4424" y="2351975"/>
            <a:ext cx="914400" cy="9144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77D7EB-296E-8B78-98A5-555D7B49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587" y="3852418"/>
            <a:ext cx="3830782" cy="3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82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univariées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1C08A5D-B879-5384-FDC0-E0C4D9845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318" y="1593819"/>
            <a:ext cx="4201930" cy="409599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C4C5F0-1683-46AE-3A01-1C7088363F37}"/>
              </a:ext>
            </a:extLst>
          </p:cNvPr>
          <p:cNvSpPr txBox="1"/>
          <p:nvPr/>
        </p:nvSpPr>
        <p:spPr>
          <a:xfrm>
            <a:off x="3843212" y="1191798"/>
            <a:ext cx="389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Récurrence des catégories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D691DE4-2F04-218F-7038-E1AC3B08BB61}"/>
              </a:ext>
            </a:extLst>
          </p:cNvPr>
          <p:cNvSpPr txBox="1"/>
          <p:nvPr/>
        </p:nvSpPr>
        <p:spPr>
          <a:xfrm>
            <a:off x="3235533" y="5820003"/>
            <a:ext cx="636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env. 30% des produits sont de catégorie « inconnue »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463937E-FCBA-8F23-A46C-58649B277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286" y="1494175"/>
            <a:ext cx="5943078" cy="4094640"/>
          </a:xfrm>
          <a:prstGeom prst="rect">
            <a:avLst/>
          </a:prstGeom>
        </p:spPr>
      </p:pic>
      <p:pic>
        <p:nvPicPr>
          <p:cNvPr id="9" name="Graphique 8" descr="Loupe avec un remplissage uni">
            <a:extLst>
              <a:ext uri="{FF2B5EF4-FFF2-40B4-BE49-F238E27FC236}">
                <a16:creationId xmlns:a16="http://schemas.microsoft.com/office/drawing/2014/main" id="{65239FDE-24BB-61F1-60A8-D132833BD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7355" y="7447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7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76" y="335979"/>
            <a:ext cx="5361432" cy="697293"/>
          </a:xfrm>
        </p:spPr>
        <p:txBody>
          <a:bodyPr>
            <a:normAutofit fontScale="90000"/>
          </a:bodyPr>
          <a:lstStyle/>
          <a:p>
            <a:pPr algn="l"/>
            <a:r>
              <a:rPr lang="fr-FR" sz="6000" b="0" i="0" u="none" strike="noStrike" baseline="0" dirty="0">
                <a:solidFill>
                  <a:srgbClr val="424242"/>
                </a:solidFill>
              </a:rPr>
              <a:t>Problématique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AAC3FD-4734-EF2D-79C6-65414F5FE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r="4229"/>
          <a:stretch/>
        </p:blipFill>
        <p:spPr>
          <a:xfrm>
            <a:off x="8956963" y="1033272"/>
            <a:ext cx="1530928" cy="112987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0925D2A4-A7D6-065A-E6CC-E8C10A94A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463" y="1288605"/>
            <a:ext cx="8202445" cy="921195"/>
          </a:xfrm>
        </p:spPr>
        <p:txBody>
          <a:bodyPr>
            <a:noAutofit/>
          </a:bodyPr>
          <a:lstStyle/>
          <a:p>
            <a:pPr algn="just"/>
            <a:r>
              <a:rPr lang="fr-FR" sz="1800" b="1" dirty="0"/>
              <a:t>Santé publique France</a:t>
            </a:r>
            <a:r>
              <a:rPr lang="fr-FR" sz="1800" dirty="0"/>
              <a:t> est un établissement public à caractère administratif français, placé sous la tutelle du ministère chargé de la santé, crée le 1er mai 2016.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F288BB-931C-5D3D-3D60-D10C0420EF31}"/>
              </a:ext>
            </a:extLst>
          </p:cNvPr>
          <p:cNvSpPr txBox="1"/>
          <p:nvPr/>
        </p:nvSpPr>
        <p:spPr>
          <a:xfrm>
            <a:off x="640831" y="3056657"/>
            <a:ext cx="60623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Missions :</a:t>
            </a:r>
          </a:p>
          <a:p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Nettoyage des données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Analyses univariées</a:t>
            </a:r>
          </a:p>
          <a:p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Analyse multivariée 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Etudier la faisabilité du système d’auto-complétion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Rappel RGPD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F51BBBF-57D8-1B95-63D4-D0F27CCA633F}"/>
              </a:ext>
            </a:extLst>
          </p:cNvPr>
          <p:cNvSpPr txBox="1">
            <a:spLocks/>
          </p:cNvSpPr>
          <p:nvPr/>
        </p:nvSpPr>
        <p:spPr>
          <a:xfrm>
            <a:off x="283463" y="2163142"/>
            <a:ext cx="11714573" cy="814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1800" dirty="0"/>
              <a:t>Cet établissement souhaite améliorer sa base de données </a:t>
            </a:r>
            <a:r>
              <a:rPr lang="fr-FR" sz="1800" b="1" dirty="0"/>
              <a:t>Open Food </a:t>
            </a:r>
            <a:r>
              <a:rPr lang="fr-FR" sz="1800" b="1" dirty="0" err="1"/>
              <a:t>Facts</a:t>
            </a:r>
            <a:r>
              <a:rPr lang="fr-FR" sz="1800" b="1" dirty="0"/>
              <a:t> </a:t>
            </a:r>
            <a:r>
              <a:rPr lang="fr-FR" sz="1800" dirty="0"/>
              <a:t>qui est mise à disposition de particuliers et d’organisations afin de leur permettre de connaître la qualité nutritionnelle de produits. Mise en place d’un système </a:t>
            </a:r>
            <a:r>
              <a:rPr lang="fr-FR" sz="1800" b="1" dirty="0"/>
              <a:t>d’auto-complétion</a:t>
            </a:r>
            <a:r>
              <a:rPr lang="fr-FR" sz="1800" dirty="0"/>
              <a:t> pour aider les usagers à remplir plus efficacement la base de données.  </a:t>
            </a:r>
          </a:p>
        </p:txBody>
      </p:sp>
      <p:pic>
        <p:nvPicPr>
          <p:cNvPr id="7" name="Graphique 6" descr="Mille contour">
            <a:extLst>
              <a:ext uri="{FF2B5EF4-FFF2-40B4-BE49-F238E27FC236}">
                <a16:creationId xmlns:a16="http://schemas.microsoft.com/office/drawing/2014/main" id="{23263109-32D3-ED91-6C92-E6FD6D8E3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1346" y="399039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02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1222248" y="1559442"/>
            <a:ext cx="9144000" cy="473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univariées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V – Analyse multivariée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Faisabilité du système d’auto-complétion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RGPD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652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6C4C5F0-1683-46AE-3A01-1C7088363F37}"/>
              </a:ext>
            </a:extLst>
          </p:cNvPr>
          <p:cNvSpPr txBox="1"/>
          <p:nvPr/>
        </p:nvSpPr>
        <p:spPr>
          <a:xfrm>
            <a:off x="1591424" y="1410077"/>
            <a:ext cx="389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Analyse en Composantes Principales (ACP)</a:t>
            </a:r>
          </a:p>
        </p:txBody>
      </p:sp>
      <p:pic>
        <p:nvPicPr>
          <p:cNvPr id="9" name="Graphique 8" descr="Loupe avec un remplissage uni">
            <a:extLst>
              <a:ext uri="{FF2B5EF4-FFF2-40B4-BE49-F238E27FC236}">
                <a16:creationId xmlns:a16="http://schemas.microsoft.com/office/drawing/2014/main" id="{65239FDE-24BB-61F1-60A8-D132833B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2637" y="2139778"/>
            <a:ext cx="914400" cy="914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1E8BE9-FA3C-856B-2C17-DDE28A6B9163}"/>
              </a:ext>
            </a:extLst>
          </p:cNvPr>
          <p:cNvSpPr txBox="1"/>
          <p:nvPr/>
        </p:nvSpPr>
        <p:spPr>
          <a:xfrm>
            <a:off x="901674" y="3619157"/>
            <a:ext cx="470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21 composantes expliquent 100% des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A37615-4AEC-BE70-AB5D-2C11B9824895}"/>
              </a:ext>
            </a:extLst>
          </p:cNvPr>
          <p:cNvSpPr txBox="1"/>
          <p:nvPr/>
        </p:nvSpPr>
        <p:spPr>
          <a:xfrm>
            <a:off x="901674" y="4230119"/>
            <a:ext cx="470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9 composantes &gt; seuil de Kaiser de 4,76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DC55DF5-1A6F-36E1-F7E8-4F60D12D7BBD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</p:spTree>
    <p:extLst>
      <p:ext uri="{BB962C8B-B14F-4D97-AF65-F5344CB8AC3E}">
        <p14:creationId xmlns:p14="http://schemas.microsoft.com/office/powerpoint/2010/main" val="2261935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6C4C5F0-1683-46AE-3A01-1C7088363F37}"/>
              </a:ext>
            </a:extLst>
          </p:cNvPr>
          <p:cNvSpPr txBox="1"/>
          <p:nvPr/>
        </p:nvSpPr>
        <p:spPr>
          <a:xfrm>
            <a:off x="1591424" y="1410077"/>
            <a:ext cx="389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Analyse en Composantes Principales (ACP)</a:t>
            </a:r>
          </a:p>
        </p:txBody>
      </p:sp>
      <p:pic>
        <p:nvPicPr>
          <p:cNvPr id="9" name="Graphique 8" descr="Loupe avec un remplissage uni">
            <a:extLst>
              <a:ext uri="{FF2B5EF4-FFF2-40B4-BE49-F238E27FC236}">
                <a16:creationId xmlns:a16="http://schemas.microsoft.com/office/drawing/2014/main" id="{65239FDE-24BB-61F1-60A8-D132833B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2637" y="2139778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691DE4-2F04-218F-7038-E1AC3B08BB61}"/>
              </a:ext>
            </a:extLst>
          </p:cNvPr>
          <p:cNvSpPr txBox="1"/>
          <p:nvPr/>
        </p:nvSpPr>
        <p:spPr>
          <a:xfrm>
            <a:off x="2569226" y="5551238"/>
            <a:ext cx="723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Les 5 premières composantes expliquent env. 50% de l’inertie totale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089986-CA24-B781-1700-C3569480C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777" y="1410077"/>
            <a:ext cx="5262876" cy="350082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1E8BE9-FA3C-856B-2C17-DDE28A6B9163}"/>
              </a:ext>
            </a:extLst>
          </p:cNvPr>
          <p:cNvSpPr txBox="1"/>
          <p:nvPr/>
        </p:nvSpPr>
        <p:spPr>
          <a:xfrm>
            <a:off x="901674" y="3619157"/>
            <a:ext cx="470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21 composantes expliquent 100% des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A37615-4AEC-BE70-AB5D-2C11B9824895}"/>
              </a:ext>
            </a:extLst>
          </p:cNvPr>
          <p:cNvSpPr txBox="1"/>
          <p:nvPr/>
        </p:nvSpPr>
        <p:spPr>
          <a:xfrm>
            <a:off x="901674" y="4230119"/>
            <a:ext cx="470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9 composantes &gt; seuil de Kaiser de 4,76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0DC55DF5-1A6F-36E1-F7E8-4F60D12D7BBD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</p:spTree>
    <p:extLst>
      <p:ext uri="{BB962C8B-B14F-4D97-AF65-F5344CB8AC3E}">
        <p14:creationId xmlns:p14="http://schemas.microsoft.com/office/powerpoint/2010/main" val="3972532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71A3BAF-3068-EC3A-9FFE-1464236F8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382" y="1283184"/>
            <a:ext cx="4801107" cy="38918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DDF6BF-F271-7C96-5E25-B7B88ADA3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506" y="1206700"/>
            <a:ext cx="4554173" cy="413113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D0F9C8A3-D1B1-5CF1-DE2B-0C5551776049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0B76F41-7A43-0F86-0330-BE55105E379C}"/>
              </a:ext>
            </a:extLst>
          </p:cNvPr>
          <p:cNvSpPr txBox="1"/>
          <p:nvPr/>
        </p:nvSpPr>
        <p:spPr>
          <a:xfrm>
            <a:off x="2477161" y="1243908"/>
            <a:ext cx="1664823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F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factoriel de (F1 et F2)</a:t>
            </a:r>
          </a:p>
        </p:txBody>
      </p:sp>
    </p:spTree>
    <p:extLst>
      <p:ext uri="{BB962C8B-B14F-4D97-AF65-F5344CB8AC3E}">
        <p14:creationId xmlns:p14="http://schemas.microsoft.com/office/powerpoint/2010/main" val="21638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935"/>
            <a:ext cx="12191999" cy="38121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4314A1-BAF9-74A6-FA97-16B3BC00EF57}"/>
              </a:ext>
            </a:extLst>
          </p:cNvPr>
          <p:cNvSpPr/>
          <p:nvPr/>
        </p:nvSpPr>
        <p:spPr>
          <a:xfrm>
            <a:off x="7017489" y="1553108"/>
            <a:ext cx="3763926" cy="3309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2437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935"/>
            <a:ext cx="12191999" cy="38121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4314A1-BAF9-74A6-FA97-16B3BC00EF57}"/>
              </a:ext>
            </a:extLst>
          </p:cNvPr>
          <p:cNvSpPr/>
          <p:nvPr/>
        </p:nvSpPr>
        <p:spPr>
          <a:xfrm>
            <a:off x="7017489" y="1553108"/>
            <a:ext cx="3763926" cy="3309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4A8CEB4-FF7E-7543-9675-7F8B39A9D52B}"/>
              </a:ext>
            </a:extLst>
          </p:cNvPr>
          <p:cNvGrpSpPr/>
          <p:nvPr/>
        </p:nvGrpSpPr>
        <p:grpSpPr>
          <a:xfrm>
            <a:off x="1256092" y="1531843"/>
            <a:ext cx="3273378" cy="4628997"/>
            <a:chOff x="1256092" y="1531843"/>
            <a:chExt cx="3273378" cy="462899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5204CC-69B1-64C3-2897-39DD047F41FE}"/>
                </a:ext>
              </a:extLst>
            </p:cNvPr>
            <p:cNvSpPr/>
            <p:nvPr/>
          </p:nvSpPr>
          <p:spPr>
            <a:xfrm>
              <a:off x="2332077" y="1531843"/>
              <a:ext cx="900222" cy="3373312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8FB7E-6E40-5068-4F1D-D3CD87B663E0}"/>
                </a:ext>
              </a:extLst>
            </p:cNvPr>
            <p:cNvSpPr txBox="1"/>
            <p:nvPr/>
          </p:nvSpPr>
          <p:spPr>
            <a:xfrm>
              <a:off x="1256092" y="5576065"/>
              <a:ext cx="3273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F1 semble</a:t>
              </a:r>
            </a:p>
            <a:p>
              <a:pPr algn="ctr"/>
              <a:r>
                <a:rPr lang="fr-FR" sz="1600" dirty="0"/>
                <a:t>Corrélée à </a:t>
              </a:r>
              <a:r>
                <a:rPr lang="fr-FR" sz="1600" b="1" dirty="0"/>
                <a:t>l’apport calorique</a:t>
              </a:r>
            </a:p>
          </p:txBody>
        </p:sp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CA74C080-8191-6073-9E38-8C20AB572F24}"/>
                </a:ext>
              </a:extLst>
            </p:cNvPr>
            <p:cNvSpPr/>
            <p:nvPr/>
          </p:nvSpPr>
          <p:spPr>
            <a:xfrm>
              <a:off x="2630067" y="5048293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èche : bas 6">
              <a:extLst>
                <a:ext uri="{FF2B5EF4-FFF2-40B4-BE49-F238E27FC236}">
                  <a16:creationId xmlns:a16="http://schemas.microsoft.com/office/drawing/2014/main" id="{4C4D6278-F38D-E051-2A5E-61C5316164AB}"/>
                </a:ext>
              </a:extLst>
            </p:cNvPr>
            <p:cNvSpPr/>
            <p:nvPr/>
          </p:nvSpPr>
          <p:spPr>
            <a:xfrm rot="16200000">
              <a:off x="2497202" y="2142906"/>
              <a:ext cx="45719" cy="155666"/>
            </a:xfrm>
            <a:prstGeom prst="downArrow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A37C8470-BE55-FB80-BBA1-E3F7C0BDF6D4}"/>
                </a:ext>
              </a:extLst>
            </p:cNvPr>
            <p:cNvSpPr/>
            <p:nvPr/>
          </p:nvSpPr>
          <p:spPr>
            <a:xfrm rot="16200000">
              <a:off x="2497202" y="2295306"/>
              <a:ext cx="45719" cy="155666"/>
            </a:xfrm>
            <a:prstGeom prst="downArrow">
              <a:avLst/>
            </a:prstGeom>
            <a:solidFill>
              <a:schemeClr val="tx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 : bas 8">
              <a:extLst>
                <a:ext uri="{FF2B5EF4-FFF2-40B4-BE49-F238E27FC236}">
                  <a16:creationId xmlns:a16="http://schemas.microsoft.com/office/drawing/2014/main" id="{6ABEF4D9-173E-2EA0-7C57-84696C31BAC5}"/>
                </a:ext>
              </a:extLst>
            </p:cNvPr>
            <p:cNvSpPr/>
            <p:nvPr/>
          </p:nvSpPr>
          <p:spPr>
            <a:xfrm rot="16200000">
              <a:off x="2497202" y="2440618"/>
              <a:ext cx="45719" cy="155666"/>
            </a:xfrm>
            <a:prstGeom prst="downArrow">
              <a:avLst/>
            </a:prstGeom>
            <a:solidFill>
              <a:schemeClr val="tx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bas 9">
              <a:extLst>
                <a:ext uri="{FF2B5EF4-FFF2-40B4-BE49-F238E27FC236}">
                  <a16:creationId xmlns:a16="http://schemas.microsoft.com/office/drawing/2014/main" id="{4EB37344-E2F1-6D25-FE09-AFA9CBC158E4}"/>
                </a:ext>
              </a:extLst>
            </p:cNvPr>
            <p:cNvSpPr/>
            <p:nvPr/>
          </p:nvSpPr>
          <p:spPr>
            <a:xfrm rot="16200000">
              <a:off x="2497202" y="4386371"/>
              <a:ext cx="45719" cy="155666"/>
            </a:xfrm>
            <a:prstGeom prst="downArrow">
              <a:avLst/>
            </a:prstGeom>
            <a:solidFill>
              <a:schemeClr val="tx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</p:spTree>
    <p:extLst>
      <p:ext uri="{BB962C8B-B14F-4D97-AF65-F5344CB8AC3E}">
        <p14:creationId xmlns:p14="http://schemas.microsoft.com/office/powerpoint/2010/main" val="3900603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935"/>
            <a:ext cx="12191999" cy="38121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4314A1-BAF9-74A6-FA97-16B3BC00EF57}"/>
              </a:ext>
            </a:extLst>
          </p:cNvPr>
          <p:cNvSpPr/>
          <p:nvPr/>
        </p:nvSpPr>
        <p:spPr>
          <a:xfrm>
            <a:off x="7017489" y="1553108"/>
            <a:ext cx="3763926" cy="3309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D6FA2FB-9262-BEED-B712-E0D2F7D1BC70}"/>
              </a:ext>
            </a:extLst>
          </p:cNvPr>
          <p:cNvGrpSpPr/>
          <p:nvPr/>
        </p:nvGrpSpPr>
        <p:grpSpPr>
          <a:xfrm>
            <a:off x="2241369" y="1531843"/>
            <a:ext cx="3273378" cy="4628997"/>
            <a:chOff x="2241369" y="1531843"/>
            <a:chExt cx="3273378" cy="462899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5204CC-69B1-64C3-2897-39DD047F41FE}"/>
                </a:ext>
              </a:extLst>
            </p:cNvPr>
            <p:cNvSpPr/>
            <p:nvPr/>
          </p:nvSpPr>
          <p:spPr>
            <a:xfrm>
              <a:off x="3267738" y="1531843"/>
              <a:ext cx="900222" cy="3373312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8FB7E-6E40-5068-4F1D-D3CD87B663E0}"/>
                </a:ext>
              </a:extLst>
            </p:cNvPr>
            <p:cNvSpPr txBox="1"/>
            <p:nvPr/>
          </p:nvSpPr>
          <p:spPr>
            <a:xfrm>
              <a:off x="2241369" y="5576065"/>
              <a:ext cx="3273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F2 semble</a:t>
              </a:r>
            </a:p>
            <a:p>
              <a:pPr algn="ctr"/>
              <a:r>
                <a:rPr lang="fr-FR" sz="1600" dirty="0"/>
                <a:t>Corrélée à </a:t>
              </a:r>
              <a:r>
                <a:rPr lang="fr-FR" sz="1600" b="1" dirty="0"/>
                <a:t>la saveur salée</a:t>
              </a:r>
            </a:p>
          </p:txBody>
        </p:sp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CA74C080-8191-6073-9E38-8C20AB572F24}"/>
                </a:ext>
              </a:extLst>
            </p:cNvPr>
            <p:cNvSpPr/>
            <p:nvPr/>
          </p:nvSpPr>
          <p:spPr>
            <a:xfrm>
              <a:off x="3615344" y="5048293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èche : bas 6">
              <a:extLst>
                <a:ext uri="{FF2B5EF4-FFF2-40B4-BE49-F238E27FC236}">
                  <a16:creationId xmlns:a16="http://schemas.microsoft.com/office/drawing/2014/main" id="{4C4D6278-F38D-E051-2A5E-61C5316164AB}"/>
                </a:ext>
              </a:extLst>
            </p:cNvPr>
            <p:cNvSpPr/>
            <p:nvPr/>
          </p:nvSpPr>
          <p:spPr>
            <a:xfrm rot="16200000">
              <a:off x="3411603" y="3489697"/>
              <a:ext cx="45719" cy="155666"/>
            </a:xfrm>
            <a:prstGeom prst="downArrow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A37C8470-BE55-FB80-BBA1-E3F7C0BDF6D4}"/>
                </a:ext>
              </a:extLst>
            </p:cNvPr>
            <p:cNvSpPr/>
            <p:nvPr/>
          </p:nvSpPr>
          <p:spPr>
            <a:xfrm rot="16200000">
              <a:off x="3411603" y="3642097"/>
              <a:ext cx="45719" cy="155666"/>
            </a:xfrm>
            <a:prstGeom prst="downArrow">
              <a:avLst/>
            </a:prstGeom>
            <a:solidFill>
              <a:schemeClr val="tx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 : bas 8">
              <a:extLst>
                <a:ext uri="{FF2B5EF4-FFF2-40B4-BE49-F238E27FC236}">
                  <a16:creationId xmlns:a16="http://schemas.microsoft.com/office/drawing/2014/main" id="{6ABEF4D9-173E-2EA0-7C57-84696C31BAC5}"/>
                </a:ext>
              </a:extLst>
            </p:cNvPr>
            <p:cNvSpPr/>
            <p:nvPr/>
          </p:nvSpPr>
          <p:spPr>
            <a:xfrm rot="16200000">
              <a:off x="3411603" y="2891833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bas 9">
              <a:extLst>
                <a:ext uri="{FF2B5EF4-FFF2-40B4-BE49-F238E27FC236}">
                  <a16:creationId xmlns:a16="http://schemas.microsoft.com/office/drawing/2014/main" id="{4EB37344-E2F1-6D25-FE09-AFA9CBC158E4}"/>
                </a:ext>
              </a:extLst>
            </p:cNvPr>
            <p:cNvSpPr/>
            <p:nvPr/>
          </p:nvSpPr>
          <p:spPr>
            <a:xfrm rot="16200000">
              <a:off x="3411603" y="3044233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0A814EAB-E76D-8F84-A7CF-156A2F9AAFA8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</p:spTree>
    <p:extLst>
      <p:ext uri="{BB962C8B-B14F-4D97-AF65-F5344CB8AC3E}">
        <p14:creationId xmlns:p14="http://schemas.microsoft.com/office/powerpoint/2010/main" val="4231735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935"/>
            <a:ext cx="12191999" cy="38121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4314A1-BAF9-74A6-FA97-16B3BC00EF57}"/>
              </a:ext>
            </a:extLst>
          </p:cNvPr>
          <p:cNvSpPr/>
          <p:nvPr/>
        </p:nvSpPr>
        <p:spPr>
          <a:xfrm>
            <a:off x="7017489" y="1553108"/>
            <a:ext cx="3763926" cy="3309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D6FA2FB-9262-BEED-B712-E0D2F7D1BC70}"/>
              </a:ext>
            </a:extLst>
          </p:cNvPr>
          <p:cNvGrpSpPr/>
          <p:nvPr/>
        </p:nvGrpSpPr>
        <p:grpSpPr>
          <a:xfrm>
            <a:off x="3177033" y="1531843"/>
            <a:ext cx="3273378" cy="4875219"/>
            <a:chOff x="2241369" y="1531843"/>
            <a:chExt cx="3273378" cy="48752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5204CC-69B1-64C3-2897-39DD047F41FE}"/>
                </a:ext>
              </a:extLst>
            </p:cNvPr>
            <p:cNvSpPr/>
            <p:nvPr/>
          </p:nvSpPr>
          <p:spPr>
            <a:xfrm>
              <a:off x="3267738" y="1531843"/>
              <a:ext cx="900222" cy="3373312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8FB7E-6E40-5068-4F1D-D3CD87B663E0}"/>
                </a:ext>
              </a:extLst>
            </p:cNvPr>
            <p:cNvSpPr txBox="1"/>
            <p:nvPr/>
          </p:nvSpPr>
          <p:spPr>
            <a:xfrm>
              <a:off x="2241369" y="5576065"/>
              <a:ext cx="32733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F3 semble</a:t>
              </a:r>
            </a:p>
            <a:p>
              <a:pPr algn="ctr"/>
              <a:r>
                <a:rPr lang="fr-FR" sz="1600" dirty="0"/>
                <a:t>Corrélée à </a:t>
              </a:r>
              <a:r>
                <a:rPr lang="fr-FR" sz="1600" b="1" dirty="0"/>
                <a:t>l’apport d’éléments ajouté artificiellement</a:t>
              </a:r>
            </a:p>
          </p:txBody>
        </p:sp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CA74C080-8191-6073-9E38-8C20AB572F24}"/>
                </a:ext>
              </a:extLst>
            </p:cNvPr>
            <p:cNvSpPr/>
            <p:nvPr/>
          </p:nvSpPr>
          <p:spPr>
            <a:xfrm>
              <a:off x="3615344" y="5048293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èche : bas 6">
              <a:extLst>
                <a:ext uri="{FF2B5EF4-FFF2-40B4-BE49-F238E27FC236}">
                  <a16:creationId xmlns:a16="http://schemas.microsoft.com/office/drawing/2014/main" id="{4C4D6278-F38D-E051-2A5E-61C5316164AB}"/>
                </a:ext>
              </a:extLst>
            </p:cNvPr>
            <p:cNvSpPr/>
            <p:nvPr/>
          </p:nvSpPr>
          <p:spPr>
            <a:xfrm rot="16200000">
              <a:off x="3411603" y="3489697"/>
              <a:ext cx="45719" cy="155666"/>
            </a:xfrm>
            <a:prstGeom prst="downArrow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A37C8470-BE55-FB80-BBA1-E3F7C0BDF6D4}"/>
                </a:ext>
              </a:extLst>
            </p:cNvPr>
            <p:cNvSpPr/>
            <p:nvPr/>
          </p:nvSpPr>
          <p:spPr>
            <a:xfrm rot="16200000">
              <a:off x="3411603" y="3642097"/>
              <a:ext cx="45719" cy="155666"/>
            </a:xfrm>
            <a:prstGeom prst="downArrow">
              <a:avLst/>
            </a:prstGeom>
            <a:solidFill>
              <a:schemeClr val="tx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 : bas 8">
              <a:extLst>
                <a:ext uri="{FF2B5EF4-FFF2-40B4-BE49-F238E27FC236}">
                  <a16:creationId xmlns:a16="http://schemas.microsoft.com/office/drawing/2014/main" id="{6ABEF4D9-173E-2EA0-7C57-84696C31BAC5}"/>
                </a:ext>
              </a:extLst>
            </p:cNvPr>
            <p:cNvSpPr/>
            <p:nvPr/>
          </p:nvSpPr>
          <p:spPr>
            <a:xfrm rot="16200000">
              <a:off x="3411603" y="1693901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bas 9">
              <a:extLst>
                <a:ext uri="{FF2B5EF4-FFF2-40B4-BE49-F238E27FC236}">
                  <a16:creationId xmlns:a16="http://schemas.microsoft.com/office/drawing/2014/main" id="{4EB37344-E2F1-6D25-FE09-AFA9CBC158E4}"/>
                </a:ext>
              </a:extLst>
            </p:cNvPr>
            <p:cNvSpPr/>
            <p:nvPr/>
          </p:nvSpPr>
          <p:spPr>
            <a:xfrm rot="16200000">
              <a:off x="3411603" y="1994015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54B3E23E-B5AB-936D-6998-E66D6DF90AC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</p:spTree>
    <p:extLst>
      <p:ext uri="{BB962C8B-B14F-4D97-AF65-F5344CB8AC3E}">
        <p14:creationId xmlns:p14="http://schemas.microsoft.com/office/powerpoint/2010/main" val="309647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935"/>
            <a:ext cx="12191999" cy="38121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4314A1-BAF9-74A6-FA97-16B3BC00EF57}"/>
              </a:ext>
            </a:extLst>
          </p:cNvPr>
          <p:cNvSpPr/>
          <p:nvPr/>
        </p:nvSpPr>
        <p:spPr>
          <a:xfrm>
            <a:off x="7017489" y="1553108"/>
            <a:ext cx="3763926" cy="3309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D6FA2FB-9262-BEED-B712-E0D2F7D1BC70}"/>
              </a:ext>
            </a:extLst>
          </p:cNvPr>
          <p:cNvGrpSpPr/>
          <p:nvPr/>
        </p:nvGrpSpPr>
        <p:grpSpPr>
          <a:xfrm>
            <a:off x="4112538" y="1531843"/>
            <a:ext cx="3273378" cy="4628997"/>
            <a:chOff x="2241369" y="1531843"/>
            <a:chExt cx="3273378" cy="462899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5204CC-69B1-64C3-2897-39DD047F41FE}"/>
                </a:ext>
              </a:extLst>
            </p:cNvPr>
            <p:cNvSpPr/>
            <p:nvPr/>
          </p:nvSpPr>
          <p:spPr>
            <a:xfrm>
              <a:off x="3267738" y="1531843"/>
              <a:ext cx="900222" cy="3373312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8FB7E-6E40-5068-4F1D-D3CD87B663E0}"/>
                </a:ext>
              </a:extLst>
            </p:cNvPr>
            <p:cNvSpPr txBox="1"/>
            <p:nvPr/>
          </p:nvSpPr>
          <p:spPr>
            <a:xfrm>
              <a:off x="2241369" y="5576065"/>
              <a:ext cx="32733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F4 semble</a:t>
              </a:r>
            </a:p>
            <a:p>
              <a:pPr algn="ctr"/>
              <a:r>
                <a:rPr lang="fr-FR" sz="1600" dirty="0"/>
                <a:t>Corrélée à </a:t>
              </a:r>
              <a:r>
                <a:rPr lang="fr-FR" sz="1600" b="1" dirty="0"/>
                <a:t>l’apport d’édulcorants</a:t>
              </a:r>
            </a:p>
          </p:txBody>
        </p:sp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CA74C080-8191-6073-9E38-8C20AB572F24}"/>
                </a:ext>
              </a:extLst>
            </p:cNvPr>
            <p:cNvSpPr/>
            <p:nvPr/>
          </p:nvSpPr>
          <p:spPr>
            <a:xfrm>
              <a:off x="3615344" y="5048293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èche : bas 6">
              <a:extLst>
                <a:ext uri="{FF2B5EF4-FFF2-40B4-BE49-F238E27FC236}">
                  <a16:creationId xmlns:a16="http://schemas.microsoft.com/office/drawing/2014/main" id="{4C4D6278-F38D-E051-2A5E-61C5316164AB}"/>
                </a:ext>
              </a:extLst>
            </p:cNvPr>
            <p:cNvSpPr/>
            <p:nvPr/>
          </p:nvSpPr>
          <p:spPr>
            <a:xfrm rot="16200000">
              <a:off x="3411603" y="2898852"/>
              <a:ext cx="45719" cy="155666"/>
            </a:xfrm>
            <a:prstGeom prst="downArrow">
              <a:avLst/>
            </a:prstGeom>
            <a:solidFill>
              <a:srgbClr val="00B05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A37C8470-BE55-FB80-BBA1-E3F7C0BDF6D4}"/>
                </a:ext>
              </a:extLst>
            </p:cNvPr>
            <p:cNvSpPr/>
            <p:nvPr/>
          </p:nvSpPr>
          <p:spPr>
            <a:xfrm rot="16200000">
              <a:off x="3411603" y="3037186"/>
              <a:ext cx="45719" cy="155666"/>
            </a:xfrm>
            <a:prstGeom prst="downArrow">
              <a:avLst/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 : bas 8">
              <a:extLst>
                <a:ext uri="{FF2B5EF4-FFF2-40B4-BE49-F238E27FC236}">
                  <a16:creationId xmlns:a16="http://schemas.microsoft.com/office/drawing/2014/main" id="{6ABEF4D9-173E-2EA0-7C57-84696C31BAC5}"/>
                </a:ext>
              </a:extLst>
            </p:cNvPr>
            <p:cNvSpPr/>
            <p:nvPr/>
          </p:nvSpPr>
          <p:spPr>
            <a:xfrm rot="16200000">
              <a:off x="3411603" y="1693901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bas 9">
              <a:extLst>
                <a:ext uri="{FF2B5EF4-FFF2-40B4-BE49-F238E27FC236}">
                  <a16:creationId xmlns:a16="http://schemas.microsoft.com/office/drawing/2014/main" id="{4EB37344-E2F1-6D25-FE09-AFA9CBC158E4}"/>
                </a:ext>
              </a:extLst>
            </p:cNvPr>
            <p:cNvSpPr/>
            <p:nvPr/>
          </p:nvSpPr>
          <p:spPr>
            <a:xfrm rot="16200000">
              <a:off x="3411603" y="1994015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2569FA02-0D4F-6324-F97E-3E5A36C00B03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</p:spTree>
    <p:extLst>
      <p:ext uri="{BB962C8B-B14F-4D97-AF65-F5344CB8AC3E}">
        <p14:creationId xmlns:p14="http://schemas.microsoft.com/office/powerpoint/2010/main" val="2605776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935"/>
            <a:ext cx="12191999" cy="38121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4314A1-BAF9-74A6-FA97-16B3BC00EF57}"/>
              </a:ext>
            </a:extLst>
          </p:cNvPr>
          <p:cNvSpPr/>
          <p:nvPr/>
        </p:nvSpPr>
        <p:spPr>
          <a:xfrm>
            <a:off x="7017489" y="1553108"/>
            <a:ext cx="3763926" cy="3309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D6FA2FB-9262-BEED-B712-E0D2F7D1BC70}"/>
              </a:ext>
            </a:extLst>
          </p:cNvPr>
          <p:cNvGrpSpPr/>
          <p:nvPr/>
        </p:nvGrpSpPr>
        <p:grpSpPr>
          <a:xfrm>
            <a:off x="4858127" y="1531843"/>
            <a:ext cx="3716132" cy="4875219"/>
            <a:chOff x="2044422" y="1531843"/>
            <a:chExt cx="3716132" cy="48752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5204CC-69B1-64C3-2897-39DD047F41FE}"/>
                </a:ext>
              </a:extLst>
            </p:cNvPr>
            <p:cNvSpPr/>
            <p:nvPr/>
          </p:nvSpPr>
          <p:spPr>
            <a:xfrm>
              <a:off x="3267738" y="1531843"/>
              <a:ext cx="900222" cy="3373312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8FB7E-6E40-5068-4F1D-D3CD87B663E0}"/>
                </a:ext>
              </a:extLst>
            </p:cNvPr>
            <p:cNvSpPr txBox="1"/>
            <p:nvPr/>
          </p:nvSpPr>
          <p:spPr>
            <a:xfrm>
              <a:off x="2044422" y="5576065"/>
              <a:ext cx="3716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F5 semble</a:t>
              </a:r>
            </a:p>
            <a:p>
              <a:pPr algn="ctr"/>
              <a:r>
                <a:rPr lang="fr-FR" sz="1600" dirty="0"/>
                <a:t>Corrélée à </a:t>
              </a:r>
              <a:r>
                <a:rPr lang="fr-FR" sz="1600" b="1" dirty="0"/>
                <a:t>la quantité des nutriments de la composante P (+) du score nutritionnel</a:t>
              </a:r>
            </a:p>
          </p:txBody>
        </p:sp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CA74C080-8191-6073-9E38-8C20AB572F24}"/>
                </a:ext>
              </a:extLst>
            </p:cNvPr>
            <p:cNvSpPr/>
            <p:nvPr/>
          </p:nvSpPr>
          <p:spPr>
            <a:xfrm>
              <a:off x="3615344" y="5048293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Flèche : bas 8">
              <a:extLst>
                <a:ext uri="{FF2B5EF4-FFF2-40B4-BE49-F238E27FC236}">
                  <a16:creationId xmlns:a16="http://schemas.microsoft.com/office/drawing/2014/main" id="{6ABEF4D9-173E-2EA0-7C57-84696C31BAC5}"/>
                </a:ext>
              </a:extLst>
            </p:cNvPr>
            <p:cNvSpPr/>
            <p:nvPr/>
          </p:nvSpPr>
          <p:spPr>
            <a:xfrm rot="16200000">
              <a:off x="3411603" y="3185081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bas 9">
              <a:extLst>
                <a:ext uri="{FF2B5EF4-FFF2-40B4-BE49-F238E27FC236}">
                  <a16:creationId xmlns:a16="http://schemas.microsoft.com/office/drawing/2014/main" id="{4EB37344-E2F1-6D25-FE09-AFA9CBC158E4}"/>
                </a:ext>
              </a:extLst>
            </p:cNvPr>
            <p:cNvSpPr/>
            <p:nvPr/>
          </p:nvSpPr>
          <p:spPr>
            <a:xfrm rot="16200000">
              <a:off x="3411603" y="3344515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C2F02B25-8105-F7A2-B364-50799BB76697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</p:spTree>
    <p:extLst>
      <p:ext uri="{BB962C8B-B14F-4D97-AF65-F5344CB8AC3E}">
        <p14:creationId xmlns:p14="http://schemas.microsoft.com/office/powerpoint/2010/main" val="284065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1222248" y="1559442"/>
            <a:ext cx="9144000" cy="473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univariées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Analyse multivariée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Faisabilité du système d’auto-complétion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RGPD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0068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935"/>
            <a:ext cx="12191999" cy="38121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4314A1-BAF9-74A6-FA97-16B3BC00EF57}"/>
              </a:ext>
            </a:extLst>
          </p:cNvPr>
          <p:cNvSpPr/>
          <p:nvPr/>
        </p:nvSpPr>
        <p:spPr>
          <a:xfrm>
            <a:off x="7017489" y="1553108"/>
            <a:ext cx="3763926" cy="330951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4197960-C245-37C0-AEDB-EE3AC3C4F766}"/>
              </a:ext>
            </a:extLst>
          </p:cNvPr>
          <p:cNvGrpSpPr/>
          <p:nvPr/>
        </p:nvGrpSpPr>
        <p:grpSpPr>
          <a:xfrm>
            <a:off x="6988813" y="1531843"/>
            <a:ext cx="3792602" cy="4758661"/>
            <a:chOff x="6988813" y="1531843"/>
            <a:chExt cx="3792602" cy="4758661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AD6FA2FB-9262-BEED-B712-E0D2F7D1BC70}"/>
                </a:ext>
              </a:extLst>
            </p:cNvPr>
            <p:cNvGrpSpPr/>
            <p:nvPr/>
          </p:nvGrpSpPr>
          <p:grpSpPr>
            <a:xfrm>
              <a:off x="6988813" y="1531843"/>
              <a:ext cx="3792602" cy="4007235"/>
              <a:chOff x="3267738" y="1531843"/>
              <a:chExt cx="3792602" cy="4007235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D5204CC-69B1-64C3-2897-39DD047F41FE}"/>
                  </a:ext>
                </a:extLst>
              </p:cNvPr>
              <p:cNvSpPr/>
              <p:nvPr/>
            </p:nvSpPr>
            <p:spPr>
              <a:xfrm>
                <a:off x="3267738" y="1531843"/>
                <a:ext cx="3792602" cy="3373312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Flèche : bas 5">
                <a:extLst>
                  <a:ext uri="{FF2B5EF4-FFF2-40B4-BE49-F238E27FC236}">
                    <a16:creationId xmlns:a16="http://schemas.microsoft.com/office/drawing/2014/main" id="{CA74C080-8191-6073-9E38-8C20AB572F24}"/>
                  </a:ext>
                </a:extLst>
              </p:cNvPr>
              <p:cNvSpPr/>
              <p:nvPr/>
            </p:nvSpPr>
            <p:spPr>
              <a:xfrm>
                <a:off x="5072051" y="5070705"/>
                <a:ext cx="212651" cy="468373"/>
              </a:xfrm>
              <a:prstGeom prst="downArrow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8" name="Image 7" descr="Une image contenant Panneau de stop, Panneau de signalisation, signe, stop&#10;&#10;Description générée automatiquement">
              <a:extLst>
                <a:ext uri="{FF2B5EF4-FFF2-40B4-BE49-F238E27FC236}">
                  <a16:creationId xmlns:a16="http://schemas.microsoft.com/office/drawing/2014/main" id="{C8024A26-C502-689D-A243-6417E237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6538" y="5634696"/>
              <a:ext cx="657152" cy="655808"/>
            </a:xfrm>
            <a:prstGeom prst="rect">
              <a:avLst/>
            </a:prstGeom>
          </p:spPr>
        </p:pic>
      </p:grpSp>
      <p:sp>
        <p:nvSpPr>
          <p:cNvPr id="13" name="Titre 1">
            <a:extLst>
              <a:ext uri="{FF2B5EF4-FFF2-40B4-BE49-F238E27FC236}">
                <a16:creationId xmlns:a16="http://schemas.microsoft.com/office/drawing/2014/main" id="{0A8D09A8-3983-A97D-2FA6-2F3848D09037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Analyse multivariée</a:t>
            </a:r>
          </a:p>
        </p:txBody>
      </p:sp>
    </p:spTree>
    <p:extLst>
      <p:ext uri="{BB962C8B-B14F-4D97-AF65-F5344CB8AC3E}">
        <p14:creationId xmlns:p14="http://schemas.microsoft.com/office/powerpoint/2010/main" val="1445912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1222248" y="1559442"/>
            <a:ext cx="9144000" cy="473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univariées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Analyse multivariée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VI – Faisabilité du système d’auto-complétion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RGPD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5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3" name="Image 2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A840AE45-0102-2A96-DDC5-3FDCFCBCBCCC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8" y="250854"/>
            <a:ext cx="720000" cy="5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34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1DC29D-381D-A0CC-02C9-2D2F7E60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60" y="1065961"/>
            <a:ext cx="5691947" cy="5310610"/>
          </a:xfrm>
          <a:prstGeom prst="rect">
            <a:avLst/>
          </a:prstGeom>
        </p:spPr>
      </p:pic>
      <p:pic>
        <p:nvPicPr>
          <p:cNvPr id="3" name="Image 2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A840AE45-0102-2A96-DDC5-3FDCFCBCBCC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8" y="250854"/>
            <a:ext cx="720000" cy="5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55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1DC29D-381D-A0CC-02C9-2D2F7E60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60" y="1065961"/>
            <a:ext cx="5691947" cy="531061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B9BB37B-7A5A-7B86-2DD2-C4FC403ABBF4}"/>
              </a:ext>
            </a:extLst>
          </p:cNvPr>
          <p:cNvSpPr/>
          <p:nvPr/>
        </p:nvSpPr>
        <p:spPr>
          <a:xfrm>
            <a:off x="6277470" y="3781355"/>
            <a:ext cx="286044" cy="275008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8D7B95D-4A36-092D-7F56-E6CF92FC588B}"/>
              </a:ext>
            </a:extLst>
          </p:cNvPr>
          <p:cNvSpPr/>
          <p:nvPr/>
        </p:nvSpPr>
        <p:spPr>
          <a:xfrm>
            <a:off x="4956501" y="2466224"/>
            <a:ext cx="286044" cy="275008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92E58DB2-C7B2-F9B6-E6F9-0A93EAE6E06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8" y="250854"/>
            <a:ext cx="720000" cy="5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09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1DC29D-381D-A0CC-02C9-2D2F7E60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60" y="1065961"/>
            <a:ext cx="5691947" cy="531061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4B9BB37B-7A5A-7B86-2DD2-C4FC403ABBF4}"/>
              </a:ext>
            </a:extLst>
          </p:cNvPr>
          <p:cNvSpPr/>
          <p:nvPr/>
        </p:nvSpPr>
        <p:spPr>
          <a:xfrm>
            <a:off x="6277470" y="3781355"/>
            <a:ext cx="286044" cy="275008"/>
          </a:xfrm>
          <a:prstGeom prst="ellipse">
            <a:avLst/>
          </a:prstGeom>
          <a:noFill/>
          <a:ln w="3810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8D7B95D-4A36-092D-7F56-E6CF92FC588B}"/>
              </a:ext>
            </a:extLst>
          </p:cNvPr>
          <p:cNvSpPr/>
          <p:nvPr/>
        </p:nvSpPr>
        <p:spPr>
          <a:xfrm>
            <a:off x="4956501" y="2466224"/>
            <a:ext cx="286044" cy="275008"/>
          </a:xfrm>
          <a:prstGeom prst="ellipse">
            <a:avLst/>
          </a:prstGeom>
          <a:noFill/>
          <a:ln w="38100" cap="flat" cmpd="sng" algn="ctr">
            <a:solidFill>
              <a:schemeClr val="accent4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0F07637-67C8-5DCD-5456-F3019EB24E39}"/>
              </a:ext>
            </a:extLst>
          </p:cNvPr>
          <p:cNvSpPr/>
          <p:nvPr/>
        </p:nvSpPr>
        <p:spPr>
          <a:xfrm>
            <a:off x="4792429" y="2289439"/>
            <a:ext cx="286044" cy="27500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40B3780A-D433-7F2A-DC9E-E13316F63EA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8" y="250854"/>
            <a:ext cx="720000" cy="519184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71D3CAC8-67EB-6B6E-7851-AF6557CE5819}"/>
              </a:ext>
            </a:extLst>
          </p:cNvPr>
          <p:cNvSpPr/>
          <p:nvPr/>
        </p:nvSpPr>
        <p:spPr>
          <a:xfrm>
            <a:off x="4784620" y="4633879"/>
            <a:ext cx="286044" cy="275008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185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65EFF3-5DC4-07FC-30FA-EC3D0ED1D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23"/>
          <a:stretch/>
        </p:blipFill>
        <p:spPr>
          <a:xfrm>
            <a:off x="1872981" y="1200150"/>
            <a:ext cx="5593473" cy="445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61A2C1E-BA0E-CFC3-E072-1FA3D5F2CBAA}"/>
              </a:ext>
            </a:extLst>
          </p:cNvPr>
          <p:cNvSpPr txBox="1"/>
          <p:nvPr/>
        </p:nvSpPr>
        <p:spPr>
          <a:xfrm>
            <a:off x="2903954" y="1257860"/>
            <a:ext cx="427883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Régression linéaire Lipide / Energie</a:t>
            </a:r>
          </a:p>
        </p:txBody>
      </p:sp>
      <p:pic>
        <p:nvPicPr>
          <p:cNvPr id="2" name="Image 1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52200071-657A-B8A0-0DF1-C8062B9732A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8" y="250854"/>
            <a:ext cx="720000" cy="5191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C2EACFC-EEF9-0117-52D1-C9E159A7C125}"/>
              </a:ext>
            </a:extLst>
          </p:cNvPr>
          <p:cNvSpPr txBox="1"/>
          <p:nvPr/>
        </p:nvSpPr>
        <p:spPr>
          <a:xfrm>
            <a:off x="7617708" y="1995534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Hypothèse nulle (H0) : Pas de corrélation entre les 2 variables.</a:t>
            </a:r>
          </a:p>
          <a:p>
            <a:r>
              <a:rPr lang="fr-FR" sz="1200" dirty="0"/>
              <a:t>Hypothèse alternative (HA) : Corrélation entre les 2 variables.</a:t>
            </a:r>
          </a:p>
        </p:txBody>
      </p:sp>
    </p:spTree>
    <p:extLst>
      <p:ext uri="{BB962C8B-B14F-4D97-AF65-F5344CB8AC3E}">
        <p14:creationId xmlns:p14="http://schemas.microsoft.com/office/powerpoint/2010/main" val="3998089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65EFF3-5DC4-07FC-30FA-EC3D0ED1D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23"/>
          <a:stretch/>
        </p:blipFill>
        <p:spPr>
          <a:xfrm>
            <a:off x="1872981" y="1200150"/>
            <a:ext cx="5593473" cy="445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61A2C1E-BA0E-CFC3-E072-1FA3D5F2CBAA}"/>
              </a:ext>
            </a:extLst>
          </p:cNvPr>
          <p:cNvSpPr txBox="1"/>
          <p:nvPr/>
        </p:nvSpPr>
        <p:spPr>
          <a:xfrm>
            <a:off x="2903954" y="1257860"/>
            <a:ext cx="427883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Régression linéaire Lipide / Energie</a:t>
            </a:r>
          </a:p>
        </p:txBody>
      </p:sp>
      <p:pic>
        <p:nvPicPr>
          <p:cNvPr id="2" name="Image 1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52200071-657A-B8A0-0DF1-C8062B9732A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8" y="250854"/>
            <a:ext cx="720000" cy="5191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C2EACFC-EEF9-0117-52D1-C9E159A7C125}"/>
              </a:ext>
            </a:extLst>
          </p:cNvPr>
          <p:cNvSpPr txBox="1"/>
          <p:nvPr/>
        </p:nvSpPr>
        <p:spPr>
          <a:xfrm>
            <a:off x="7617708" y="1995534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Pas de corrélation entre les 2 variables.</a:t>
            </a:r>
          </a:p>
          <a:p>
            <a:r>
              <a:rPr lang="fr-FR" sz="1200" b="1" dirty="0"/>
              <a:t>Hypothèse alternative (HA) : Corrélation entre les 2 variables.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DF5D0F-41DD-7BCD-A390-97D09BF9A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26" t="28000" r="578" b="65256"/>
          <a:stretch/>
        </p:blipFill>
        <p:spPr>
          <a:xfrm>
            <a:off x="7617708" y="2539361"/>
            <a:ext cx="2640072" cy="3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55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65EFF3-5DC4-07FC-30FA-EC3D0ED1D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23"/>
          <a:stretch/>
        </p:blipFill>
        <p:spPr>
          <a:xfrm>
            <a:off x="1872981" y="1200150"/>
            <a:ext cx="5593473" cy="445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61A2C1E-BA0E-CFC3-E072-1FA3D5F2CBAA}"/>
              </a:ext>
            </a:extLst>
          </p:cNvPr>
          <p:cNvSpPr txBox="1"/>
          <p:nvPr/>
        </p:nvSpPr>
        <p:spPr>
          <a:xfrm>
            <a:off x="2903954" y="1257860"/>
            <a:ext cx="427883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Régression linéaire Lipide / Energie</a:t>
            </a:r>
          </a:p>
        </p:txBody>
      </p:sp>
      <p:pic>
        <p:nvPicPr>
          <p:cNvPr id="2" name="Image 1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52200071-657A-B8A0-0DF1-C8062B9732A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8" y="250854"/>
            <a:ext cx="720000" cy="5191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C2EACFC-EEF9-0117-52D1-C9E159A7C125}"/>
              </a:ext>
            </a:extLst>
          </p:cNvPr>
          <p:cNvSpPr txBox="1"/>
          <p:nvPr/>
        </p:nvSpPr>
        <p:spPr>
          <a:xfrm>
            <a:off x="7617708" y="1995534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Pas de corrélation entre les 2 variables.</a:t>
            </a:r>
          </a:p>
          <a:p>
            <a:r>
              <a:rPr lang="fr-FR" sz="1200" b="1" dirty="0"/>
              <a:t>Hypothèse alternative (HA) : Corrélation entre les 2 variables.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3BDE2A-D35D-26AE-B409-68E0A3CA3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26" t="17179" r="578" b="71724"/>
          <a:stretch/>
        </p:blipFill>
        <p:spPr>
          <a:xfrm>
            <a:off x="7519506" y="4018026"/>
            <a:ext cx="2640072" cy="49466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E9296BC-14E3-D426-C158-58CAEFBBF54D}"/>
              </a:ext>
            </a:extLst>
          </p:cNvPr>
          <p:cNvSpPr txBox="1"/>
          <p:nvPr/>
        </p:nvSpPr>
        <p:spPr>
          <a:xfrm>
            <a:off x="1297683" y="5848327"/>
            <a:ext cx="9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Il existe une corrélation positive entre la quantité de lipide et d’énergie (</a:t>
            </a:r>
            <a:r>
              <a:rPr lang="fr-FR" sz="1800" b="1" i="1" dirty="0"/>
              <a:t>p-value &lt; 0,05 ; r=0,70</a:t>
            </a:r>
            <a:r>
              <a:rPr lang="fr-FR" sz="1800" b="1" dirty="0"/>
              <a:t>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ADF5D0F-41DD-7BCD-A390-97D09BF9A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26" t="28000" r="578" b="65256"/>
          <a:stretch/>
        </p:blipFill>
        <p:spPr>
          <a:xfrm>
            <a:off x="7617708" y="2539361"/>
            <a:ext cx="2640072" cy="30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3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65EFF3-5DC4-07FC-30FA-EC3D0ED1D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23"/>
          <a:stretch/>
        </p:blipFill>
        <p:spPr>
          <a:xfrm>
            <a:off x="1872981" y="1200150"/>
            <a:ext cx="5593473" cy="44577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61A2C1E-BA0E-CFC3-E072-1FA3D5F2CBAA}"/>
              </a:ext>
            </a:extLst>
          </p:cNvPr>
          <p:cNvSpPr txBox="1"/>
          <p:nvPr/>
        </p:nvSpPr>
        <p:spPr>
          <a:xfrm>
            <a:off x="2903954" y="1257860"/>
            <a:ext cx="427883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Régression linéaire Lipide / Energie</a:t>
            </a:r>
          </a:p>
        </p:txBody>
      </p:sp>
      <p:pic>
        <p:nvPicPr>
          <p:cNvPr id="2" name="Image 1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52200071-657A-B8A0-0DF1-C8062B9732A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578" y="250854"/>
            <a:ext cx="720000" cy="51918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C2EACFC-EEF9-0117-52D1-C9E159A7C125}"/>
              </a:ext>
            </a:extLst>
          </p:cNvPr>
          <p:cNvSpPr txBox="1"/>
          <p:nvPr/>
        </p:nvSpPr>
        <p:spPr>
          <a:xfrm>
            <a:off x="7617708" y="1995534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Pas de corrélation entre les 2 variables.</a:t>
            </a:r>
          </a:p>
          <a:p>
            <a:r>
              <a:rPr lang="fr-FR" sz="1200" b="1" dirty="0"/>
              <a:t>Hypothèse alternative (HA) : Corrélation entre les 2 variables.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3BDE2A-D35D-26AE-B409-68E0A3CA3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26" t="17179" r="578" b="65256"/>
          <a:stretch/>
        </p:blipFill>
        <p:spPr>
          <a:xfrm>
            <a:off x="7678947" y="3523365"/>
            <a:ext cx="2640072" cy="78298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E9296BC-14E3-D426-C158-58CAEFBBF54D}"/>
              </a:ext>
            </a:extLst>
          </p:cNvPr>
          <p:cNvSpPr txBox="1"/>
          <p:nvPr/>
        </p:nvSpPr>
        <p:spPr>
          <a:xfrm>
            <a:off x="1297683" y="5848327"/>
            <a:ext cx="9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Il existe une corrélation positive entre la quantité de lipide et d’énergie (</a:t>
            </a:r>
            <a:r>
              <a:rPr lang="fr-FR" sz="1800" b="1" i="1" dirty="0"/>
              <a:t>p-value &lt; 0,05 ; r=0,70</a:t>
            </a:r>
            <a:r>
              <a:rPr lang="fr-FR" sz="1800" b="1" dirty="0"/>
              <a:t>)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7F00BD88-2C23-2F66-1922-AC21448C4C6B}"/>
              </a:ext>
            </a:extLst>
          </p:cNvPr>
          <p:cNvSpPr/>
          <p:nvPr/>
        </p:nvSpPr>
        <p:spPr>
          <a:xfrm>
            <a:off x="5809956" y="2743200"/>
            <a:ext cx="1849901" cy="247238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42B0ADE-E34C-01DD-0D6D-C34CB7D4A9B7}"/>
              </a:ext>
            </a:extLst>
          </p:cNvPr>
          <p:cNvGrpSpPr/>
          <p:nvPr/>
        </p:nvGrpSpPr>
        <p:grpSpPr>
          <a:xfrm>
            <a:off x="7545578" y="4481893"/>
            <a:ext cx="1453405" cy="914400"/>
            <a:chOff x="7814896" y="3811081"/>
            <a:chExt cx="1453405" cy="914400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B7F7823-58D8-7319-0B51-A792EFB94A51}"/>
                </a:ext>
              </a:extLst>
            </p:cNvPr>
            <p:cNvGrpSpPr/>
            <p:nvPr/>
          </p:nvGrpSpPr>
          <p:grpSpPr>
            <a:xfrm>
              <a:off x="7814896" y="3930144"/>
              <a:ext cx="571500" cy="676275"/>
              <a:chOff x="8236927" y="4186352"/>
              <a:chExt cx="571500" cy="676275"/>
            </a:xfrm>
          </p:grpSpPr>
          <p:pic>
            <p:nvPicPr>
              <p:cNvPr id="12" name="Graphique 11" descr="Un homme aux cheveux courts">
                <a:extLst>
                  <a:ext uri="{FF2B5EF4-FFF2-40B4-BE49-F238E27FC236}">
                    <a16:creationId xmlns:a16="http://schemas.microsoft.com/office/drawing/2014/main" id="{61517B0A-2507-6B2E-0E8C-CCFF61644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36927" y="4186352"/>
                <a:ext cx="571500" cy="676275"/>
              </a:xfrm>
              <a:prstGeom prst="rect">
                <a:avLst/>
              </a:prstGeom>
            </p:spPr>
          </p:pic>
          <p:pic>
            <p:nvPicPr>
              <p:cNvPr id="13" name="Graphique 12" descr="Un visage confus">
                <a:extLst>
                  <a:ext uri="{FF2B5EF4-FFF2-40B4-BE49-F238E27FC236}">
                    <a16:creationId xmlns:a16="http://schemas.microsoft.com/office/drawing/2014/main" id="{759219E7-A626-A627-04B2-30E9D8856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05446" y="4393464"/>
                <a:ext cx="304800" cy="381000"/>
              </a:xfrm>
              <a:prstGeom prst="rect">
                <a:avLst/>
              </a:prstGeom>
            </p:spPr>
          </p:pic>
        </p:grpSp>
        <p:pic>
          <p:nvPicPr>
            <p:cNvPr id="11" name="Graphique 10" descr="Point d’interrogation avec un remplissage uni">
              <a:extLst>
                <a:ext uri="{FF2B5EF4-FFF2-40B4-BE49-F238E27FC236}">
                  <a16:creationId xmlns:a16="http://schemas.microsoft.com/office/drawing/2014/main" id="{A5C1806F-1281-294D-2082-09EAA4E1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53901" y="381108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221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75" y="335979"/>
            <a:ext cx="9314899" cy="697293"/>
          </a:xfrm>
        </p:spPr>
        <p:txBody>
          <a:bodyPr>
            <a:normAutofit fontScale="90000"/>
          </a:bodyPr>
          <a:lstStyle/>
          <a:p>
            <a:pPr algn="l"/>
            <a:r>
              <a:rPr lang="fr-FR" sz="6000" b="0" i="0" u="none" strike="noStrike" baseline="0" dirty="0">
                <a:solidFill>
                  <a:srgbClr val="424242"/>
                </a:solidFill>
              </a:rPr>
              <a:t>Présentation du jeu de données</a:t>
            </a:r>
            <a:endParaRPr lang="fr-FR" dirty="0"/>
          </a:p>
        </p:txBody>
      </p:sp>
      <p:pic>
        <p:nvPicPr>
          <p:cNvPr id="6" name="Image 5" descr="Une image contenant texte, fruit, orange, Graphique&#10;&#10;Description générée automatiquement">
            <a:extLst>
              <a:ext uri="{FF2B5EF4-FFF2-40B4-BE49-F238E27FC236}">
                <a16:creationId xmlns:a16="http://schemas.microsoft.com/office/drawing/2014/main" id="{85194832-682C-49CD-CF4D-1512C4AB5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6" y="2503750"/>
            <a:ext cx="2055852" cy="2055852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F2498E03-4192-34A8-028D-7B5F9F6CB833}"/>
              </a:ext>
            </a:extLst>
          </p:cNvPr>
          <p:cNvGrpSpPr/>
          <p:nvPr/>
        </p:nvGrpSpPr>
        <p:grpSpPr>
          <a:xfrm>
            <a:off x="2349055" y="1915133"/>
            <a:ext cx="9017034" cy="3866235"/>
            <a:chOff x="2842591" y="4035287"/>
            <a:chExt cx="8775747" cy="38662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573C7E-CD38-1B03-0210-79386D5CA130}"/>
                </a:ext>
              </a:extLst>
            </p:cNvPr>
            <p:cNvSpPr/>
            <p:nvPr/>
          </p:nvSpPr>
          <p:spPr>
            <a:xfrm>
              <a:off x="2842591" y="4035287"/>
              <a:ext cx="3253409" cy="386623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r>
                <a:rPr lang="fr-FR" sz="1400" b="1" dirty="0">
                  <a:solidFill>
                    <a:schemeClr val="bg1"/>
                  </a:solidFill>
                </a:rPr>
                <a:t>fr.openfoodfacts.org.products.csv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3507C8-35B4-1272-3C88-EDB36B0E484D}"/>
                </a:ext>
              </a:extLst>
            </p:cNvPr>
            <p:cNvSpPr/>
            <p:nvPr/>
          </p:nvSpPr>
          <p:spPr>
            <a:xfrm>
              <a:off x="6095998" y="4035287"/>
              <a:ext cx="5522340" cy="3866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/>
                <a:t>Descriptif des produits alimentaires : </a:t>
              </a:r>
            </a:p>
            <a:p>
              <a:endParaRPr lang="fr-FR" sz="1100" dirty="0"/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/>
                <a:t>Les </a:t>
              </a:r>
              <a:r>
                <a:rPr lang="fr-FR" sz="1200" b="1" dirty="0"/>
                <a:t>informations générales </a:t>
              </a:r>
              <a:r>
                <a:rPr lang="fr-FR" sz="1200" dirty="0"/>
                <a:t>des produits : code barre, nom, date de modification, etc.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/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/>
                <a:t>Un ensemble de </a:t>
              </a:r>
              <a:r>
                <a:rPr lang="fr-FR" sz="1200" b="1" dirty="0"/>
                <a:t>tags</a:t>
              </a:r>
              <a:r>
                <a:rPr lang="fr-FR" sz="1200" dirty="0"/>
                <a:t> : catégorie du produit, localisation, origine, etc.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/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/>
                <a:t>Les </a:t>
              </a:r>
              <a:r>
                <a:rPr lang="fr-FR" sz="1200" b="1" dirty="0"/>
                <a:t>ingrédients</a:t>
              </a:r>
              <a:r>
                <a:rPr lang="fr-FR" sz="1200" dirty="0"/>
                <a:t> composant les produits et leurs additifs éventuels.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/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/>
                <a:t>Des </a:t>
              </a:r>
              <a:r>
                <a:rPr lang="fr-FR" sz="1200" b="1" dirty="0"/>
                <a:t>informations nutritionnelles </a:t>
              </a:r>
              <a:r>
                <a:rPr lang="fr-FR" sz="1200" dirty="0"/>
                <a:t>: quantité en grammes d’un nutriment pour 100 grammes du produit.</a:t>
              </a:r>
            </a:p>
            <a:p>
              <a:endParaRPr lang="fr-FR" sz="11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/>
                <a:t>Valeurs manquantes : </a:t>
              </a:r>
            </a:p>
            <a:p>
              <a:r>
                <a:rPr lang="fr-FR" sz="1100" dirty="0"/>
                <a:t>    </a:t>
              </a:r>
              <a:r>
                <a:rPr lang="fr-FR" sz="1200" dirty="0"/>
                <a:t>-   39_604_863  de NaN pour 51_961_338  observations (76.22 %)</a:t>
              </a:r>
            </a:p>
            <a:p>
              <a:r>
                <a:rPr lang="fr-FR" sz="1200" dirty="0"/>
                <a:t>    -   154 / 162 colonnes concernées</a:t>
              </a:r>
            </a:p>
            <a:p>
              <a:endParaRPr lang="fr-FR" sz="1100" dirty="0"/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/>
                <a:t>Doublons</a:t>
              </a:r>
            </a:p>
            <a:p>
              <a:r>
                <a:rPr lang="fr-FR" sz="1100" dirty="0"/>
                <a:t> </a:t>
              </a:r>
              <a:r>
                <a:rPr lang="fr-FR" sz="1200" dirty="0"/>
                <a:t>Pas de doublons sur la colonne du code barre.</a:t>
              </a:r>
              <a:endParaRPr lang="fr-FR" sz="1100" dirty="0"/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71E1127A-31AD-085A-08E9-44BE54EAE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" b="4038"/>
          <a:stretch/>
        </p:blipFill>
        <p:spPr>
          <a:xfrm>
            <a:off x="3100216" y="3136491"/>
            <a:ext cx="1840537" cy="174504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33AB712-6FB9-1AA5-8130-4916FAD10BD5}"/>
              </a:ext>
            </a:extLst>
          </p:cNvPr>
          <p:cNvSpPr txBox="1"/>
          <p:nvPr/>
        </p:nvSpPr>
        <p:spPr>
          <a:xfrm>
            <a:off x="3499374" y="4881535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162 colonnes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7E8EC46-F3D7-F210-2B9F-91ED4D82AB37}"/>
              </a:ext>
            </a:extLst>
          </p:cNvPr>
          <p:cNvSpPr txBox="1"/>
          <p:nvPr/>
        </p:nvSpPr>
        <p:spPr>
          <a:xfrm rot="18481238">
            <a:off x="2482220" y="4114687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320_749 lignes</a:t>
            </a:r>
          </a:p>
        </p:txBody>
      </p:sp>
    </p:spTree>
    <p:extLst>
      <p:ext uri="{BB962C8B-B14F-4D97-AF65-F5344CB8AC3E}">
        <p14:creationId xmlns:p14="http://schemas.microsoft.com/office/powerpoint/2010/main" val="479704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30" name="Image 29" descr="Une image contenant texte, Police, noir, capture d’écran&#10;&#10;Description générée automatiquement">
            <a:extLst>
              <a:ext uri="{FF2B5EF4-FFF2-40B4-BE49-F238E27FC236}">
                <a16:creationId xmlns:a16="http://schemas.microsoft.com/office/drawing/2014/main" id="{A2A411F3-7B9D-999B-1B8D-5B606E850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24" y="210313"/>
            <a:ext cx="720000" cy="57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52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30" name="Image 29" descr="Une image contenant texte, Police, noir, capture d’écran&#10;&#10;Description générée automatiquement">
            <a:extLst>
              <a:ext uri="{FF2B5EF4-FFF2-40B4-BE49-F238E27FC236}">
                <a16:creationId xmlns:a16="http://schemas.microsoft.com/office/drawing/2014/main" id="{A2A411F3-7B9D-999B-1B8D-5B606E850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24" y="210313"/>
            <a:ext cx="720000" cy="57574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4796DA-B8F1-702E-4F13-C1DE620495BA}"/>
              </a:ext>
            </a:extLst>
          </p:cNvPr>
          <p:cNvSpPr txBox="1"/>
          <p:nvPr/>
        </p:nvSpPr>
        <p:spPr>
          <a:xfrm>
            <a:off x="3776322" y="1049482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Hypothèse nulle (H0) : Pas de corrélation entre les 2 variables.</a:t>
            </a:r>
          </a:p>
          <a:p>
            <a:r>
              <a:rPr lang="fr-FR" sz="1200" dirty="0"/>
              <a:t>Hypothèse alternative (HA) : Corrélation entre les 2 variables.</a:t>
            </a:r>
          </a:p>
        </p:txBody>
      </p:sp>
      <p:pic>
        <p:nvPicPr>
          <p:cNvPr id="10" name="Image 9" descr="Une image contenant croquis, noir, Graphique, conception&#10;&#10;Description générée automatiquement">
            <a:extLst>
              <a:ext uri="{FF2B5EF4-FFF2-40B4-BE49-F238E27FC236}">
                <a16:creationId xmlns:a16="http://schemas.microsoft.com/office/drawing/2014/main" id="{6622FB9A-5791-DBC4-52AD-21B096A7A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23" y="1049481"/>
            <a:ext cx="35846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3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9363BD3-02D0-2C7D-22C5-75DF49207DE8}"/>
              </a:ext>
            </a:extLst>
          </p:cNvPr>
          <p:cNvSpPr txBox="1"/>
          <p:nvPr/>
        </p:nvSpPr>
        <p:spPr>
          <a:xfrm>
            <a:off x="1297683" y="5848327"/>
            <a:ext cx="9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Il existe une corrélation entre le Nutri-score et la catégorie pnns 2 (</a:t>
            </a:r>
            <a:r>
              <a:rPr lang="fr-FR" sz="1800" b="1" i="1" dirty="0"/>
              <a:t>p-value &lt; 0,05</a:t>
            </a:r>
            <a:r>
              <a:rPr lang="fr-FR" sz="1800" b="1" dirty="0"/>
              <a:t>)</a:t>
            </a:r>
          </a:p>
        </p:txBody>
      </p:sp>
      <p:pic>
        <p:nvPicPr>
          <p:cNvPr id="30" name="Image 29" descr="Une image contenant texte, Police, noir, capture d’écran&#10;&#10;Description générée automatiquement">
            <a:extLst>
              <a:ext uri="{FF2B5EF4-FFF2-40B4-BE49-F238E27FC236}">
                <a16:creationId xmlns:a16="http://schemas.microsoft.com/office/drawing/2014/main" id="{A2A411F3-7B9D-999B-1B8D-5B606E850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24" y="210313"/>
            <a:ext cx="720000" cy="57574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4796DA-B8F1-702E-4F13-C1DE620495BA}"/>
              </a:ext>
            </a:extLst>
          </p:cNvPr>
          <p:cNvSpPr txBox="1"/>
          <p:nvPr/>
        </p:nvSpPr>
        <p:spPr>
          <a:xfrm>
            <a:off x="3776322" y="1049482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Pas de corrélation entre les 2 variables.</a:t>
            </a:r>
          </a:p>
          <a:p>
            <a:r>
              <a:rPr lang="fr-FR" sz="1200" b="1" dirty="0"/>
              <a:t>Hypothèse alternative (HA) : Corrélation entre les 2 variables.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AD95279-DE96-5858-6425-12F91525692D}"/>
              </a:ext>
            </a:extLst>
          </p:cNvPr>
          <p:cNvGrpSpPr/>
          <p:nvPr/>
        </p:nvGrpSpPr>
        <p:grpSpPr>
          <a:xfrm>
            <a:off x="5313445" y="3064183"/>
            <a:ext cx="1334469" cy="1083669"/>
            <a:chOff x="10140274" y="2345331"/>
            <a:chExt cx="1334469" cy="1083669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2ACF6C95-F5C5-130B-38C1-6A6201E30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930"/>
            <a:stretch/>
          </p:blipFill>
          <p:spPr>
            <a:xfrm>
              <a:off x="10140274" y="2345331"/>
              <a:ext cx="1334469" cy="27700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7387C48-DFEB-14A3-31EF-F5FCE69E1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885" r="33601"/>
            <a:stretch/>
          </p:blipFill>
          <p:spPr>
            <a:xfrm>
              <a:off x="10228883" y="2741702"/>
              <a:ext cx="1128927" cy="276999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C4481F1-0236-25B2-827A-B4539B6FE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999" t="1" r="1486" b="-2"/>
            <a:stretch/>
          </p:blipFill>
          <p:spPr>
            <a:xfrm>
              <a:off x="10228883" y="3152001"/>
              <a:ext cx="1128926" cy="276999"/>
            </a:xfrm>
            <a:prstGeom prst="rect">
              <a:avLst/>
            </a:prstGeom>
          </p:spPr>
        </p:pic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D5BE4130-9693-4CBB-2FBB-8286151D06B8}"/>
              </a:ext>
            </a:extLst>
          </p:cNvPr>
          <p:cNvSpPr txBox="1"/>
          <p:nvPr/>
        </p:nvSpPr>
        <p:spPr>
          <a:xfrm>
            <a:off x="4508753" y="2534513"/>
            <a:ext cx="2968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Nutri-score / catégorie pnns 2</a:t>
            </a:r>
          </a:p>
        </p:txBody>
      </p:sp>
      <p:pic>
        <p:nvPicPr>
          <p:cNvPr id="11" name="Image 10" descr="Une image contenant croquis, noir, Graphique, conception&#10;&#10;Description générée automatiquement">
            <a:extLst>
              <a:ext uri="{FF2B5EF4-FFF2-40B4-BE49-F238E27FC236}">
                <a16:creationId xmlns:a16="http://schemas.microsoft.com/office/drawing/2014/main" id="{5363BB70-17AC-0612-ADCB-B7F5719DF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23" y="1049481"/>
            <a:ext cx="35846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7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50DD6C-128C-CF27-35F8-FB80F97C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27" y="1458901"/>
            <a:ext cx="7119007" cy="42987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363BD3-02D0-2C7D-22C5-75DF49207DE8}"/>
              </a:ext>
            </a:extLst>
          </p:cNvPr>
          <p:cNvSpPr txBox="1"/>
          <p:nvPr/>
        </p:nvSpPr>
        <p:spPr>
          <a:xfrm>
            <a:off x="1297683" y="5848327"/>
            <a:ext cx="9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Il existe une corrélation entre le Nutri-score et la catégorie pnns 2 (</a:t>
            </a:r>
            <a:r>
              <a:rPr lang="fr-FR" sz="1800" b="1" i="1" dirty="0"/>
              <a:t>p-value &lt; 0,05</a:t>
            </a:r>
            <a:r>
              <a:rPr lang="fr-FR" sz="1800" b="1" dirty="0"/>
              <a:t>)</a:t>
            </a:r>
          </a:p>
        </p:txBody>
      </p:sp>
      <p:pic>
        <p:nvPicPr>
          <p:cNvPr id="30" name="Image 29" descr="Une image contenant texte, Police, noir, capture d’écran&#10;&#10;Description générée automatiquement">
            <a:extLst>
              <a:ext uri="{FF2B5EF4-FFF2-40B4-BE49-F238E27FC236}">
                <a16:creationId xmlns:a16="http://schemas.microsoft.com/office/drawing/2014/main" id="{A2A411F3-7B9D-999B-1B8D-5B606E850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24" y="210313"/>
            <a:ext cx="720000" cy="57574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34796DA-B8F1-702E-4F13-C1DE620495BA}"/>
              </a:ext>
            </a:extLst>
          </p:cNvPr>
          <p:cNvSpPr txBox="1"/>
          <p:nvPr/>
        </p:nvSpPr>
        <p:spPr>
          <a:xfrm>
            <a:off x="3776322" y="1049482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Pas de corrélation entre les 2 variables.</a:t>
            </a:r>
          </a:p>
          <a:p>
            <a:r>
              <a:rPr lang="fr-FR" sz="1200" b="1" dirty="0"/>
              <a:t>Hypothèse alternative (HA) : Corrélation entre les 2 variables.</a:t>
            </a:r>
          </a:p>
        </p:txBody>
      </p:sp>
      <p:pic>
        <p:nvPicPr>
          <p:cNvPr id="13" name="Image 12" descr="Une image contenant croquis, noir, Graphique, conception&#10;&#10;Description générée automatiquement">
            <a:extLst>
              <a:ext uri="{FF2B5EF4-FFF2-40B4-BE49-F238E27FC236}">
                <a16:creationId xmlns:a16="http://schemas.microsoft.com/office/drawing/2014/main" id="{1409FAA6-1308-302D-7B41-108AD5BB5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23" y="1049481"/>
            <a:ext cx="35846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50DD6C-128C-CF27-35F8-FB80F97C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27" y="1458901"/>
            <a:ext cx="7119007" cy="42987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363BD3-02D0-2C7D-22C5-75DF49207DE8}"/>
              </a:ext>
            </a:extLst>
          </p:cNvPr>
          <p:cNvSpPr txBox="1"/>
          <p:nvPr/>
        </p:nvSpPr>
        <p:spPr>
          <a:xfrm>
            <a:off x="1297683" y="5848327"/>
            <a:ext cx="9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Il existe une corrélation entre le Nutri-score et la catégorie pnns 2 (</a:t>
            </a:r>
            <a:r>
              <a:rPr lang="fr-FR" sz="1800" b="1" i="1" dirty="0"/>
              <a:t>p-value &lt; 0,05</a:t>
            </a:r>
            <a:r>
              <a:rPr lang="fr-FR" sz="1800" b="1" dirty="0"/>
              <a:t>)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FE6E26C5-301E-1F9F-3891-A9CAF5F17503}"/>
              </a:ext>
            </a:extLst>
          </p:cNvPr>
          <p:cNvGrpSpPr/>
          <p:nvPr/>
        </p:nvGrpSpPr>
        <p:grpSpPr>
          <a:xfrm>
            <a:off x="316139" y="1261843"/>
            <a:ext cx="1577329" cy="990706"/>
            <a:chOff x="316139" y="1261843"/>
            <a:chExt cx="1577329" cy="990706"/>
          </a:xfrm>
        </p:grpSpPr>
        <p:pic>
          <p:nvPicPr>
            <p:cNvPr id="10" name="Graphique 9" descr="Corbeille de fruits contour">
              <a:extLst>
                <a:ext uri="{FF2B5EF4-FFF2-40B4-BE49-F238E27FC236}">
                  <a16:creationId xmlns:a16="http://schemas.microsoft.com/office/drawing/2014/main" id="{C3E86A97-4BDA-9D94-F9D1-88D3C5060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53468" y="1261843"/>
              <a:ext cx="540000" cy="540000"/>
            </a:xfrm>
            <a:prstGeom prst="rect">
              <a:avLst/>
            </a:prstGeom>
          </p:spPr>
        </p:pic>
        <p:pic>
          <p:nvPicPr>
            <p:cNvPr id="12" name="Graphique 11" descr="Cultures contour">
              <a:extLst>
                <a:ext uri="{FF2B5EF4-FFF2-40B4-BE49-F238E27FC236}">
                  <a16:creationId xmlns:a16="http://schemas.microsoft.com/office/drawing/2014/main" id="{B77A6020-DBFB-215C-DDBC-C8AE0EC82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6139" y="1319387"/>
              <a:ext cx="540000" cy="540000"/>
            </a:xfrm>
            <a:prstGeom prst="rect">
              <a:avLst/>
            </a:prstGeom>
          </p:spPr>
        </p:pic>
        <p:pic>
          <p:nvPicPr>
            <p:cNvPr id="14" name="Graphique 13" descr="Aubergine contour">
              <a:extLst>
                <a:ext uri="{FF2B5EF4-FFF2-40B4-BE49-F238E27FC236}">
                  <a16:creationId xmlns:a16="http://schemas.microsoft.com/office/drawing/2014/main" id="{E2D9BF88-108D-967B-4AD4-2F13AC7F3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3556" y="1712549"/>
              <a:ext cx="540000" cy="540000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4E1A6DB9-E5DB-4A43-673E-BEB528AA7B01}"/>
              </a:ext>
            </a:extLst>
          </p:cNvPr>
          <p:cNvGrpSpPr/>
          <p:nvPr/>
        </p:nvGrpSpPr>
        <p:grpSpPr>
          <a:xfrm>
            <a:off x="1966189" y="1524755"/>
            <a:ext cx="6393065" cy="515321"/>
            <a:chOff x="1966189" y="1531843"/>
            <a:chExt cx="6393065" cy="515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E0AFDF-AAC9-E1FB-B342-128EE44690D3}"/>
                </a:ext>
              </a:extLst>
            </p:cNvPr>
            <p:cNvSpPr/>
            <p:nvPr/>
          </p:nvSpPr>
          <p:spPr>
            <a:xfrm>
              <a:off x="2520998" y="1531843"/>
              <a:ext cx="5838256" cy="51532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Flèche : bas 26">
              <a:extLst>
                <a:ext uri="{FF2B5EF4-FFF2-40B4-BE49-F238E27FC236}">
                  <a16:creationId xmlns:a16="http://schemas.microsoft.com/office/drawing/2014/main" id="{B0565F0C-DDA5-C291-0847-0EC8AF03D64B}"/>
                </a:ext>
              </a:extLst>
            </p:cNvPr>
            <p:cNvSpPr/>
            <p:nvPr/>
          </p:nvSpPr>
          <p:spPr>
            <a:xfrm rot="5400000">
              <a:off x="2094050" y="1555316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 descr="Une image contenant texte, Police, noir, capture d’écran&#10;&#10;Description générée automatiquement">
            <a:extLst>
              <a:ext uri="{FF2B5EF4-FFF2-40B4-BE49-F238E27FC236}">
                <a16:creationId xmlns:a16="http://schemas.microsoft.com/office/drawing/2014/main" id="{37858507-BDED-E62F-BB02-EB236BB343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24" y="210313"/>
            <a:ext cx="720000" cy="57574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220EDCE-99B6-9C9D-A7D8-E45B6EE6C3C4}"/>
              </a:ext>
            </a:extLst>
          </p:cNvPr>
          <p:cNvSpPr txBox="1"/>
          <p:nvPr/>
        </p:nvSpPr>
        <p:spPr>
          <a:xfrm>
            <a:off x="3776322" y="1049482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Pas de corrélation entre les 2 variables.</a:t>
            </a:r>
          </a:p>
          <a:p>
            <a:r>
              <a:rPr lang="fr-FR" sz="1200" b="1" dirty="0"/>
              <a:t>Hypothèse alternative (HA) : Corrélation entre les 2 variables.</a:t>
            </a:r>
          </a:p>
        </p:txBody>
      </p:sp>
      <p:pic>
        <p:nvPicPr>
          <p:cNvPr id="20" name="Image 19" descr="Une image contenant croquis, noir, Graphique, conception&#10;&#10;Description générée automatiquement">
            <a:extLst>
              <a:ext uri="{FF2B5EF4-FFF2-40B4-BE49-F238E27FC236}">
                <a16:creationId xmlns:a16="http://schemas.microsoft.com/office/drawing/2014/main" id="{34100F7E-3BC9-7B02-0BD5-7D22E9969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23" y="1049481"/>
            <a:ext cx="35846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71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50DD6C-128C-CF27-35F8-FB80F97C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27" y="1458901"/>
            <a:ext cx="7119007" cy="42987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363BD3-02D0-2C7D-22C5-75DF49207DE8}"/>
              </a:ext>
            </a:extLst>
          </p:cNvPr>
          <p:cNvSpPr txBox="1"/>
          <p:nvPr/>
        </p:nvSpPr>
        <p:spPr>
          <a:xfrm>
            <a:off x="1297683" y="5848327"/>
            <a:ext cx="9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Il existe une corrélation entre le Nutri-score et la catégorie pnns 2 (</a:t>
            </a:r>
            <a:r>
              <a:rPr lang="fr-FR" sz="1800" b="1" i="1" dirty="0"/>
              <a:t>p-value &lt; 0,05</a:t>
            </a:r>
            <a:r>
              <a:rPr lang="fr-FR" sz="1800" b="1" dirty="0"/>
              <a:t>)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AF8801B-7AB4-AEAF-7ABD-736C5522811F}"/>
              </a:ext>
            </a:extLst>
          </p:cNvPr>
          <p:cNvGrpSpPr/>
          <p:nvPr/>
        </p:nvGrpSpPr>
        <p:grpSpPr>
          <a:xfrm>
            <a:off x="1864255" y="2534957"/>
            <a:ext cx="6494999" cy="515321"/>
            <a:chOff x="1864255" y="2534957"/>
            <a:chExt cx="6494999" cy="515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E0AFDF-AAC9-E1FB-B342-128EE44690D3}"/>
                </a:ext>
              </a:extLst>
            </p:cNvPr>
            <p:cNvSpPr/>
            <p:nvPr/>
          </p:nvSpPr>
          <p:spPr>
            <a:xfrm>
              <a:off x="2520998" y="2534957"/>
              <a:ext cx="5838256" cy="51532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Flèche : bas 26">
              <a:extLst>
                <a:ext uri="{FF2B5EF4-FFF2-40B4-BE49-F238E27FC236}">
                  <a16:creationId xmlns:a16="http://schemas.microsoft.com/office/drawing/2014/main" id="{B0565F0C-DDA5-C291-0847-0EC8AF03D64B}"/>
                </a:ext>
              </a:extLst>
            </p:cNvPr>
            <p:cNvSpPr/>
            <p:nvPr/>
          </p:nvSpPr>
          <p:spPr>
            <a:xfrm rot="5400000">
              <a:off x="1992116" y="2550512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7" descr="Une image contenant noir, croquis, conception&#10;&#10;Description générée automatiquement">
            <a:extLst>
              <a:ext uri="{FF2B5EF4-FFF2-40B4-BE49-F238E27FC236}">
                <a16:creationId xmlns:a16="http://schemas.microsoft.com/office/drawing/2014/main" id="{6D685168-7BB1-4170-D024-5B7628F23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80" y="2415573"/>
            <a:ext cx="1264297" cy="720000"/>
          </a:xfrm>
          <a:prstGeom prst="rect">
            <a:avLst/>
          </a:prstGeom>
        </p:spPr>
      </p:pic>
      <p:pic>
        <p:nvPicPr>
          <p:cNvPr id="9" name="Image 8" descr="Une image contenant texte, Police, noir, capture d’écran&#10;&#10;Description générée automatiquement">
            <a:extLst>
              <a:ext uri="{FF2B5EF4-FFF2-40B4-BE49-F238E27FC236}">
                <a16:creationId xmlns:a16="http://schemas.microsoft.com/office/drawing/2014/main" id="{4E153F85-6674-304F-2D6C-F98D8888D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24" y="210313"/>
            <a:ext cx="720000" cy="57574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6DAC08A-033B-D104-7693-817E7D0B4627}"/>
              </a:ext>
            </a:extLst>
          </p:cNvPr>
          <p:cNvSpPr txBox="1"/>
          <p:nvPr/>
        </p:nvSpPr>
        <p:spPr>
          <a:xfrm>
            <a:off x="3776322" y="1049482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Pas de corrélation entre les 2 variables.</a:t>
            </a:r>
          </a:p>
          <a:p>
            <a:r>
              <a:rPr lang="fr-FR" sz="1200" b="1" dirty="0"/>
              <a:t>Hypothèse alternative (HA) : Corrélation entre les 2 variables.</a:t>
            </a:r>
          </a:p>
        </p:txBody>
      </p:sp>
      <p:pic>
        <p:nvPicPr>
          <p:cNvPr id="24" name="Image 23" descr="Une image contenant croquis, noir, Graphique, conception&#10;&#10;Description générée automatiquement">
            <a:extLst>
              <a:ext uri="{FF2B5EF4-FFF2-40B4-BE49-F238E27FC236}">
                <a16:creationId xmlns:a16="http://schemas.microsoft.com/office/drawing/2014/main" id="{5D950B03-DD81-B739-8607-F983D4091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23" y="1049481"/>
            <a:ext cx="35846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583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50DD6C-128C-CF27-35F8-FB80F97C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27" y="1458901"/>
            <a:ext cx="7119007" cy="42987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363BD3-02D0-2C7D-22C5-75DF49207DE8}"/>
              </a:ext>
            </a:extLst>
          </p:cNvPr>
          <p:cNvSpPr txBox="1"/>
          <p:nvPr/>
        </p:nvSpPr>
        <p:spPr>
          <a:xfrm>
            <a:off x="1297683" y="5848327"/>
            <a:ext cx="9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Il existe une corrélation entre le Nutri-score et la catégorie pnns 2 (</a:t>
            </a:r>
            <a:r>
              <a:rPr lang="fr-FR" sz="1800" b="1" i="1" dirty="0"/>
              <a:t>p-value &lt; 0,05</a:t>
            </a:r>
            <a:r>
              <a:rPr lang="fr-FR" sz="1800" b="1" dirty="0"/>
              <a:t>)</a:t>
            </a:r>
          </a:p>
        </p:txBody>
      </p:sp>
      <p:pic>
        <p:nvPicPr>
          <p:cNvPr id="19" name="Graphique 18" descr="Fromage contour">
            <a:extLst>
              <a:ext uri="{FF2B5EF4-FFF2-40B4-BE49-F238E27FC236}">
                <a16:creationId xmlns:a16="http://schemas.microsoft.com/office/drawing/2014/main" id="{CEC04CEF-A758-C73B-9CC0-5FF50BA15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473" y="2833562"/>
            <a:ext cx="914400" cy="91440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9AF8801B-7AB4-AEAF-7ABD-736C5522811F}"/>
              </a:ext>
            </a:extLst>
          </p:cNvPr>
          <p:cNvGrpSpPr/>
          <p:nvPr/>
        </p:nvGrpSpPr>
        <p:grpSpPr>
          <a:xfrm>
            <a:off x="1864255" y="3033102"/>
            <a:ext cx="6494999" cy="515321"/>
            <a:chOff x="1864255" y="2534957"/>
            <a:chExt cx="6494999" cy="515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E0AFDF-AAC9-E1FB-B342-128EE44690D3}"/>
                </a:ext>
              </a:extLst>
            </p:cNvPr>
            <p:cNvSpPr/>
            <p:nvPr/>
          </p:nvSpPr>
          <p:spPr>
            <a:xfrm>
              <a:off x="2520998" y="2534957"/>
              <a:ext cx="5838256" cy="51532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Flèche : bas 26">
              <a:extLst>
                <a:ext uri="{FF2B5EF4-FFF2-40B4-BE49-F238E27FC236}">
                  <a16:creationId xmlns:a16="http://schemas.microsoft.com/office/drawing/2014/main" id="{B0565F0C-DDA5-C291-0847-0EC8AF03D64B}"/>
                </a:ext>
              </a:extLst>
            </p:cNvPr>
            <p:cNvSpPr/>
            <p:nvPr/>
          </p:nvSpPr>
          <p:spPr>
            <a:xfrm rot="5400000">
              <a:off x="1992116" y="2550512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Image 4" descr="Une image contenant texte, Police, noir, capture d’écran&#10;&#10;Description générée automatiquement">
            <a:extLst>
              <a:ext uri="{FF2B5EF4-FFF2-40B4-BE49-F238E27FC236}">
                <a16:creationId xmlns:a16="http://schemas.microsoft.com/office/drawing/2014/main" id="{C94B1DFA-23F2-78BE-EC60-A5183B496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24" y="210313"/>
            <a:ext cx="720000" cy="57574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2B7F1B-DC8B-01D8-9EAA-F9AB12EBC9B9}"/>
              </a:ext>
            </a:extLst>
          </p:cNvPr>
          <p:cNvSpPr txBox="1"/>
          <p:nvPr/>
        </p:nvSpPr>
        <p:spPr>
          <a:xfrm>
            <a:off x="3776322" y="1049482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Pas de corrélation entre les 2 variables.</a:t>
            </a:r>
          </a:p>
          <a:p>
            <a:r>
              <a:rPr lang="fr-FR" sz="1200" b="1" dirty="0"/>
              <a:t>Hypothèse alternative (HA) : Corrélation entre les 2 variables.</a:t>
            </a:r>
          </a:p>
        </p:txBody>
      </p:sp>
      <p:pic>
        <p:nvPicPr>
          <p:cNvPr id="13" name="Image 12" descr="Une image contenant croquis, noir, Graphique, conception&#10;&#10;Description générée automatiquement">
            <a:extLst>
              <a:ext uri="{FF2B5EF4-FFF2-40B4-BE49-F238E27FC236}">
                <a16:creationId xmlns:a16="http://schemas.microsoft.com/office/drawing/2014/main" id="{B0376614-7302-9784-0A38-F9A4A2570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23" y="1049481"/>
            <a:ext cx="35846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50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50DD6C-128C-CF27-35F8-FB80F97C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27" y="1458901"/>
            <a:ext cx="7119007" cy="429876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9363BD3-02D0-2C7D-22C5-75DF49207DE8}"/>
              </a:ext>
            </a:extLst>
          </p:cNvPr>
          <p:cNvSpPr txBox="1"/>
          <p:nvPr/>
        </p:nvSpPr>
        <p:spPr>
          <a:xfrm>
            <a:off x="1297683" y="5848327"/>
            <a:ext cx="988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Il existe une corrélation entre le Nutri-score et la catégorie pnns 2 (</a:t>
            </a:r>
            <a:r>
              <a:rPr lang="fr-FR" sz="1800" b="1" i="1" dirty="0"/>
              <a:t>p-value &lt; 0,05</a:t>
            </a:r>
            <a:r>
              <a:rPr lang="fr-FR" sz="1800" b="1" dirty="0"/>
              <a:t>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C188E08-F34F-0741-3DA1-499A06A9ED07}"/>
              </a:ext>
            </a:extLst>
          </p:cNvPr>
          <p:cNvGrpSpPr/>
          <p:nvPr/>
        </p:nvGrpSpPr>
        <p:grpSpPr>
          <a:xfrm>
            <a:off x="318913" y="3404661"/>
            <a:ext cx="1357749" cy="1282000"/>
            <a:chOff x="318913" y="3404661"/>
            <a:chExt cx="1357749" cy="1282000"/>
          </a:xfrm>
        </p:grpSpPr>
        <p:pic>
          <p:nvPicPr>
            <p:cNvPr id="21" name="Graphique 20" descr="Cupcake contour">
              <a:extLst>
                <a:ext uri="{FF2B5EF4-FFF2-40B4-BE49-F238E27FC236}">
                  <a16:creationId xmlns:a16="http://schemas.microsoft.com/office/drawing/2014/main" id="{5081FFD5-1E01-99DF-31A5-B4EEA3B64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8913" y="3404661"/>
              <a:ext cx="540000" cy="540000"/>
            </a:xfrm>
            <a:prstGeom prst="rect">
              <a:avLst/>
            </a:prstGeom>
          </p:spPr>
        </p:pic>
        <p:pic>
          <p:nvPicPr>
            <p:cNvPr id="23" name="Graphique 22" descr="Chocolat avec un remplissage uni">
              <a:extLst>
                <a:ext uri="{FF2B5EF4-FFF2-40B4-BE49-F238E27FC236}">
                  <a16:creationId xmlns:a16="http://schemas.microsoft.com/office/drawing/2014/main" id="{3F9B036C-7136-7D91-11EB-68EDAC1AE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6662" y="3404661"/>
              <a:ext cx="540000" cy="540000"/>
            </a:xfrm>
            <a:prstGeom prst="rect">
              <a:avLst/>
            </a:prstGeom>
          </p:spPr>
        </p:pic>
        <p:pic>
          <p:nvPicPr>
            <p:cNvPr id="25" name="Image 24" descr="Une image contenant boisson gazeuse, bouteille&#10;&#10;Description générée automatiquement">
              <a:extLst>
                <a:ext uri="{FF2B5EF4-FFF2-40B4-BE49-F238E27FC236}">
                  <a16:creationId xmlns:a16="http://schemas.microsoft.com/office/drawing/2014/main" id="{AA5BCFC4-D7E6-5D59-BE72-8AA5C1CF6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792" y="4035327"/>
              <a:ext cx="651334" cy="651334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AF8801B-7AB4-AEAF-7ABD-736C5522811F}"/>
              </a:ext>
            </a:extLst>
          </p:cNvPr>
          <p:cNvGrpSpPr/>
          <p:nvPr/>
        </p:nvGrpSpPr>
        <p:grpSpPr>
          <a:xfrm>
            <a:off x="1864255" y="3531245"/>
            <a:ext cx="6494999" cy="515321"/>
            <a:chOff x="1864255" y="2534957"/>
            <a:chExt cx="6494999" cy="5153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E0AFDF-AAC9-E1FB-B342-128EE44690D3}"/>
                </a:ext>
              </a:extLst>
            </p:cNvPr>
            <p:cNvSpPr/>
            <p:nvPr/>
          </p:nvSpPr>
          <p:spPr>
            <a:xfrm>
              <a:off x="2520998" y="2534957"/>
              <a:ext cx="5838256" cy="51532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Flèche : bas 26">
              <a:extLst>
                <a:ext uri="{FF2B5EF4-FFF2-40B4-BE49-F238E27FC236}">
                  <a16:creationId xmlns:a16="http://schemas.microsoft.com/office/drawing/2014/main" id="{B0565F0C-DDA5-C291-0847-0EC8AF03D64B}"/>
                </a:ext>
              </a:extLst>
            </p:cNvPr>
            <p:cNvSpPr/>
            <p:nvPr/>
          </p:nvSpPr>
          <p:spPr>
            <a:xfrm rot="5400000">
              <a:off x="1992116" y="2550512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Image 5" descr="Une image contenant texte, Police, noir, capture d’écran&#10;&#10;Description générée automatiquement">
            <a:extLst>
              <a:ext uri="{FF2B5EF4-FFF2-40B4-BE49-F238E27FC236}">
                <a16:creationId xmlns:a16="http://schemas.microsoft.com/office/drawing/2014/main" id="{39AA351D-85A4-9C4F-984A-75B95A3F50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124" y="210313"/>
            <a:ext cx="720000" cy="57574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76B9A8-A47A-2C94-1613-40E782195389}"/>
              </a:ext>
            </a:extLst>
          </p:cNvPr>
          <p:cNvSpPr txBox="1"/>
          <p:nvPr/>
        </p:nvSpPr>
        <p:spPr>
          <a:xfrm>
            <a:off x="3776322" y="1049482"/>
            <a:ext cx="426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Pas de corrélation entre les 2 variables.</a:t>
            </a:r>
          </a:p>
          <a:p>
            <a:r>
              <a:rPr lang="fr-FR" sz="1200" b="1" dirty="0"/>
              <a:t>Hypothèse alternative (HA) : Corrélation entre les 2 variables.</a:t>
            </a:r>
          </a:p>
        </p:txBody>
      </p:sp>
      <p:pic>
        <p:nvPicPr>
          <p:cNvPr id="13" name="Image 12" descr="Une image contenant croquis, noir, Graphique, conception&#10;&#10;Description générée automatiquement">
            <a:extLst>
              <a:ext uri="{FF2B5EF4-FFF2-40B4-BE49-F238E27FC236}">
                <a16:creationId xmlns:a16="http://schemas.microsoft.com/office/drawing/2014/main" id="{CA510B3B-EEBB-E96D-E031-637B45BC3E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23" y="1049481"/>
            <a:ext cx="35846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50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60E5311-3CDE-6B51-64E4-AEAEC453F331}"/>
              </a:ext>
            </a:extLst>
          </p:cNvPr>
          <p:cNvGrpSpPr/>
          <p:nvPr/>
        </p:nvGrpSpPr>
        <p:grpSpPr>
          <a:xfrm>
            <a:off x="8950819" y="873179"/>
            <a:ext cx="1774341" cy="540000"/>
            <a:chOff x="8950819" y="873179"/>
            <a:chExt cx="1774341" cy="540000"/>
          </a:xfrm>
        </p:grpSpPr>
        <p:pic>
          <p:nvPicPr>
            <p:cNvPr id="4" name="Image 3" descr="Une image contenant texte, Police, noir, capture d’écran&#10;&#10;Description générée automatiquement">
              <a:extLst>
                <a:ext uri="{FF2B5EF4-FFF2-40B4-BE49-F238E27FC236}">
                  <a16:creationId xmlns:a16="http://schemas.microsoft.com/office/drawing/2014/main" id="{9357F4CF-E9DB-AD31-28FB-2E8391B3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819" y="873179"/>
              <a:ext cx="675302" cy="540000"/>
            </a:xfrm>
            <a:prstGeom prst="rect">
              <a:avLst/>
            </a:prstGeom>
          </p:spPr>
        </p:pic>
        <p:pic>
          <p:nvPicPr>
            <p:cNvPr id="5" name="Image 4" descr="Une image contenant Police, Graphique, Caractère coloré, graphisme&#10;&#10;Description générée automatiquement">
              <a:extLst>
                <a:ext uri="{FF2B5EF4-FFF2-40B4-BE49-F238E27FC236}">
                  <a16:creationId xmlns:a16="http://schemas.microsoft.com/office/drawing/2014/main" id="{275D2E29-3AFA-65E5-F289-C8C719235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066" y="947138"/>
              <a:ext cx="599094" cy="432000"/>
            </a:xfrm>
            <a:prstGeom prst="rect">
              <a:avLst/>
            </a:prstGeom>
          </p:spPr>
        </p:pic>
        <p:pic>
          <p:nvPicPr>
            <p:cNvPr id="7" name="Image 6" descr="Une image contenant obscurité, noir, nuit&#10;&#10;Description générée automatiquement">
              <a:extLst>
                <a:ext uri="{FF2B5EF4-FFF2-40B4-BE49-F238E27FC236}">
                  <a16:creationId xmlns:a16="http://schemas.microsoft.com/office/drawing/2014/main" id="{DEC87367-B1B5-B201-638F-6AD067570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t="8172" r="28875" b="19937"/>
            <a:stretch/>
          </p:blipFill>
          <p:spPr>
            <a:xfrm>
              <a:off x="9673186" y="953381"/>
              <a:ext cx="291938" cy="379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49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2518CCD-D3E1-BD8F-54A6-9366A935069E}"/>
              </a:ext>
            </a:extLst>
          </p:cNvPr>
          <p:cNvSpPr txBox="1"/>
          <p:nvPr/>
        </p:nvSpPr>
        <p:spPr>
          <a:xfrm>
            <a:off x="2420066" y="1622545"/>
            <a:ext cx="623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 de normalité des données =&gt; </a:t>
            </a:r>
            <a:r>
              <a:rPr lang="fr-FR" b="1" dirty="0"/>
              <a:t>Test de Shapiro-</a:t>
            </a:r>
            <a:r>
              <a:rPr lang="fr-FR" b="1" dirty="0" err="1"/>
              <a:t>Wilk</a:t>
            </a:r>
            <a:endParaRPr lang="fr-FR" b="1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60E5311-3CDE-6B51-64E4-AEAEC453F331}"/>
              </a:ext>
            </a:extLst>
          </p:cNvPr>
          <p:cNvGrpSpPr/>
          <p:nvPr/>
        </p:nvGrpSpPr>
        <p:grpSpPr>
          <a:xfrm>
            <a:off x="8950819" y="873179"/>
            <a:ext cx="1774341" cy="540000"/>
            <a:chOff x="8950819" y="873179"/>
            <a:chExt cx="1774341" cy="540000"/>
          </a:xfrm>
        </p:grpSpPr>
        <p:pic>
          <p:nvPicPr>
            <p:cNvPr id="4" name="Image 3" descr="Une image contenant texte, Police, noir, capture d’écran&#10;&#10;Description générée automatiquement">
              <a:extLst>
                <a:ext uri="{FF2B5EF4-FFF2-40B4-BE49-F238E27FC236}">
                  <a16:creationId xmlns:a16="http://schemas.microsoft.com/office/drawing/2014/main" id="{9357F4CF-E9DB-AD31-28FB-2E8391B3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819" y="873179"/>
              <a:ext cx="675302" cy="540000"/>
            </a:xfrm>
            <a:prstGeom prst="rect">
              <a:avLst/>
            </a:prstGeom>
          </p:spPr>
        </p:pic>
        <p:pic>
          <p:nvPicPr>
            <p:cNvPr id="5" name="Image 4" descr="Une image contenant Police, Graphique, Caractère coloré, graphisme&#10;&#10;Description générée automatiquement">
              <a:extLst>
                <a:ext uri="{FF2B5EF4-FFF2-40B4-BE49-F238E27FC236}">
                  <a16:creationId xmlns:a16="http://schemas.microsoft.com/office/drawing/2014/main" id="{275D2E29-3AFA-65E5-F289-C8C719235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066" y="947138"/>
              <a:ext cx="599094" cy="432000"/>
            </a:xfrm>
            <a:prstGeom prst="rect">
              <a:avLst/>
            </a:prstGeom>
          </p:spPr>
        </p:pic>
        <p:pic>
          <p:nvPicPr>
            <p:cNvPr id="7" name="Image 6" descr="Une image contenant obscurité, noir, nuit&#10;&#10;Description générée automatiquement">
              <a:extLst>
                <a:ext uri="{FF2B5EF4-FFF2-40B4-BE49-F238E27FC236}">
                  <a16:creationId xmlns:a16="http://schemas.microsoft.com/office/drawing/2014/main" id="{DEC87367-B1B5-B201-638F-6AD067570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t="8172" r="28875" b="19937"/>
            <a:stretch/>
          </p:blipFill>
          <p:spPr>
            <a:xfrm>
              <a:off x="9673186" y="953381"/>
              <a:ext cx="291938" cy="379596"/>
            </a:xfrm>
            <a:prstGeom prst="rect">
              <a:avLst/>
            </a:prstGeom>
          </p:spPr>
        </p:pic>
      </p:grpSp>
      <p:pic>
        <p:nvPicPr>
          <p:cNvPr id="8" name="Image 7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6EC5D2CB-B9A3-D5FF-A203-459F59A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15" y="1622545"/>
            <a:ext cx="599094" cy="432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65F9AA4-7255-DFC6-A876-458E5200BAB9}"/>
              </a:ext>
            </a:extLst>
          </p:cNvPr>
          <p:cNvSpPr txBox="1"/>
          <p:nvPr/>
        </p:nvSpPr>
        <p:spPr>
          <a:xfrm>
            <a:off x="1642293" y="2907492"/>
            <a:ext cx="6572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Hypothèse nulle (H0) : la population est distribuée normalement selon la loi gaussienne.</a:t>
            </a:r>
          </a:p>
          <a:p>
            <a:r>
              <a:rPr lang="fr-FR" sz="1200" dirty="0"/>
              <a:t>Hypothèse alternative (HA) : la population n'est pas distribuée normalement selon la loi gaussienne.</a:t>
            </a:r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0F41FABA-7914-8640-D8C0-CE55603E6E04}"/>
              </a:ext>
            </a:extLst>
          </p:cNvPr>
          <p:cNvSpPr/>
          <p:nvPr/>
        </p:nvSpPr>
        <p:spPr>
          <a:xfrm>
            <a:off x="6323846" y="2054545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29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1222248" y="1559442"/>
            <a:ext cx="9144000" cy="473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univariées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Analyse multivariée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Faisabilité du système d’auto-complétion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RGPD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4333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2518CCD-D3E1-BD8F-54A6-9366A935069E}"/>
              </a:ext>
            </a:extLst>
          </p:cNvPr>
          <p:cNvSpPr txBox="1"/>
          <p:nvPr/>
        </p:nvSpPr>
        <p:spPr>
          <a:xfrm>
            <a:off x="2420066" y="1622545"/>
            <a:ext cx="623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 de normalité des données =&gt; </a:t>
            </a:r>
            <a:r>
              <a:rPr lang="fr-FR" b="1" dirty="0"/>
              <a:t>Test de Shapiro-</a:t>
            </a:r>
            <a:r>
              <a:rPr lang="fr-FR" b="1" dirty="0" err="1"/>
              <a:t>Wilk</a:t>
            </a:r>
            <a:endParaRPr lang="fr-FR" b="1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60E5311-3CDE-6B51-64E4-AEAEC453F331}"/>
              </a:ext>
            </a:extLst>
          </p:cNvPr>
          <p:cNvGrpSpPr/>
          <p:nvPr/>
        </p:nvGrpSpPr>
        <p:grpSpPr>
          <a:xfrm>
            <a:off x="8950819" y="873179"/>
            <a:ext cx="1774341" cy="540000"/>
            <a:chOff x="8950819" y="873179"/>
            <a:chExt cx="1774341" cy="540000"/>
          </a:xfrm>
        </p:grpSpPr>
        <p:pic>
          <p:nvPicPr>
            <p:cNvPr id="4" name="Image 3" descr="Une image contenant texte, Police, noir, capture d’écran&#10;&#10;Description générée automatiquement">
              <a:extLst>
                <a:ext uri="{FF2B5EF4-FFF2-40B4-BE49-F238E27FC236}">
                  <a16:creationId xmlns:a16="http://schemas.microsoft.com/office/drawing/2014/main" id="{9357F4CF-E9DB-AD31-28FB-2E8391B3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819" y="873179"/>
              <a:ext cx="675302" cy="540000"/>
            </a:xfrm>
            <a:prstGeom prst="rect">
              <a:avLst/>
            </a:prstGeom>
          </p:spPr>
        </p:pic>
        <p:pic>
          <p:nvPicPr>
            <p:cNvPr id="5" name="Image 4" descr="Une image contenant Police, Graphique, Caractère coloré, graphisme&#10;&#10;Description générée automatiquement">
              <a:extLst>
                <a:ext uri="{FF2B5EF4-FFF2-40B4-BE49-F238E27FC236}">
                  <a16:creationId xmlns:a16="http://schemas.microsoft.com/office/drawing/2014/main" id="{275D2E29-3AFA-65E5-F289-C8C719235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066" y="947138"/>
              <a:ext cx="599094" cy="432000"/>
            </a:xfrm>
            <a:prstGeom prst="rect">
              <a:avLst/>
            </a:prstGeom>
          </p:spPr>
        </p:pic>
        <p:pic>
          <p:nvPicPr>
            <p:cNvPr id="7" name="Image 6" descr="Une image contenant obscurité, noir, nuit&#10;&#10;Description générée automatiquement">
              <a:extLst>
                <a:ext uri="{FF2B5EF4-FFF2-40B4-BE49-F238E27FC236}">
                  <a16:creationId xmlns:a16="http://schemas.microsoft.com/office/drawing/2014/main" id="{DEC87367-B1B5-B201-638F-6AD067570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t="8172" r="28875" b="19937"/>
            <a:stretch/>
          </p:blipFill>
          <p:spPr>
            <a:xfrm>
              <a:off x="9673186" y="953381"/>
              <a:ext cx="291938" cy="379596"/>
            </a:xfrm>
            <a:prstGeom prst="rect">
              <a:avLst/>
            </a:prstGeom>
          </p:spPr>
        </p:pic>
      </p:grpSp>
      <p:pic>
        <p:nvPicPr>
          <p:cNvPr id="8" name="Image 7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6EC5D2CB-B9A3-D5FF-A203-459F59A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15" y="1622545"/>
            <a:ext cx="599094" cy="432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EE67BCF-EBF2-9376-1868-1969BB6793BD}"/>
              </a:ext>
            </a:extLst>
          </p:cNvPr>
          <p:cNvSpPr txBox="1"/>
          <p:nvPr/>
        </p:nvSpPr>
        <p:spPr>
          <a:xfrm>
            <a:off x="1642293" y="2907492"/>
            <a:ext cx="6572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la population est distribuée normalement selon la loi gaussienne.</a:t>
            </a:r>
          </a:p>
          <a:p>
            <a:r>
              <a:rPr lang="fr-FR" sz="1200" b="1" dirty="0"/>
              <a:t>Hypothèse alternative (HA) : la population n'est pas distribuée normalement selon la loi gaussienne.</a:t>
            </a:r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5B457138-9A64-97E2-C83D-EC03C5BF0F84}"/>
              </a:ext>
            </a:extLst>
          </p:cNvPr>
          <p:cNvSpPr/>
          <p:nvPr/>
        </p:nvSpPr>
        <p:spPr>
          <a:xfrm>
            <a:off x="6323846" y="2054545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E07DB3E-F646-65E4-2A99-C6772EFDA892}"/>
              </a:ext>
            </a:extLst>
          </p:cNvPr>
          <p:cNvGrpSpPr/>
          <p:nvPr/>
        </p:nvGrpSpPr>
        <p:grpSpPr>
          <a:xfrm>
            <a:off x="8214391" y="1663565"/>
            <a:ext cx="3430724" cy="4328657"/>
            <a:chOff x="8214391" y="1663565"/>
            <a:chExt cx="3430724" cy="432865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B55E496-45D6-3798-9ADF-194DA335B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4391" y="1663566"/>
              <a:ext cx="3430724" cy="432865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497E60-0537-AF24-C5A4-5100CD2D4F6D}"/>
                </a:ext>
              </a:extLst>
            </p:cNvPr>
            <p:cNvSpPr/>
            <p:nvPr/>
          </p:nvSpPr>
          <p:spPr>
            <a:xfrm>
              <a:off x="11201399" y="1663565"/>
              <a:ext cx="443715" cy="432865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310774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2518CCD-D3E1-BD8F-54A6-9366A935069E}"/>
              </a:ext>
            </a:extLst>
          </p:cNvPr>
          <p:cNvSpPr txBox="1"/>
          <p:nvPr/>
        </p:nvSpPr>
        <p:spPr>
          <a:xfrm>
            <a:off x="2420066" y="1622545"/>
            <a:ext cx="623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Test de normalité des données =&gt; </a:t>
            </a:r>
            <a:r>
              <a:rPr lang="fr-FR" b="1" dirty="0"/>
              <a:t>Test de Shapiro-</a:t>
            </a:r>
            <a:r>
              <a:rPr lang="fr-FR" b="1" dirty="0" err="1"/>
              <a:t>Wilk</a:t>
            </a:r>
            <a:endParaRPr lang="fr-FR" b="1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60E5311-3CDE-6B51-64E4-AEAEC453F331}"/>
              </a:ext>
            </a:extLst>
          </p:cNvPr>
          <p:cNvGrpSpPr/>
          <p:nvPr/>
        </p:nvGrpSpPr>
        <p:grpSpPr>
          <a:xfrm>
            <a:off x="8950819" y="873179"/>
            <a:ext cx="1774341" cy="540000"/>
            <a:chOff x="8950819" y="873179"/>
            <a:chExt cx="1774341" cy="540000"/>
          </a:xfrm>
        </p:grpSpPr>
        <p:pic>
          <p:nvPicPr>
            <p:cNvPr id="4" name="Image 3" descr="Une image contenant texte, Police, noir, capture d’écran&#10;&#10;Description générée automatiquement">
              <a:extLst>
                <a:ext uri="{FF2B5EF4-FFF2-40B4-BE49-F238E27FC236}">
                  <a16:creationId xmlns:a16="http://schemas.microsoft.com/office/drawing/2014/main" id="{9357F4CF-E9DB-AD31-28FB-2E8391B3D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819" y="873179"/>
              <a:ext cx="675302" cy="540000"/>
            </a:xfrm>
            <a:prstGeom prst="rect">
              <a:avLst/>
            </a:prstGeom>
          </p:spPr>
        </p:pic>
        <p:pic>
          <p:nvPicPr>
            <p:cNvPr id="5" name="Image 4" descr="Une image contenant Police, Graphique, Caractère coloré, graphisme&#10;&#10;Description générée automatiquement">
              <a:extLst>
                <a:ext uri="{FF2B5EF4-FFF2-40B4-BE49-F238E27FC236}">
                  <a16:creationId xmlns:a16="http://schemas.microsoft.com/office/drawing/2014/main" id="{275D2E29-3AFA-65E5-F289-C8C719235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066" y="947138"/>
              <a:ext cx="599094" cy="432000"/>
            </a:xfrm>
            <a:prstGeom prst="rect">
              <a:avLst/>
            </a:prstGeom>
          </p:spPr>
        </p:pic>
        <p:pic>
          <p:nvPicPr>
            <p:cNvPr id="7" name="Image 6" descr="Une image contenant obscurité, noir, nuit&#10;&#10;Description générée automatiquement">
              <a:extLst>
                <a:ext uri="{FF2B5EF4-FFF2-40B4-BE49-F238E27FC236}">
                  <a16:creationId xmlns:a16="http://schemas.microsoft.com/office/drawing/2014/main" id="{DEC87367-B1B5-B201-638F-6AD0675709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t="8172" r="28875" b="19937"/>
            <a:stretch/>
          </p:blipFill>
          <p:spPr>
            <a:xfrm>
              <a:off x="9673186" y="953381"/>
              <a:ext cx="291938" cy="379596"/>
            </a:xfrm>
            <a:prstGeom prst="rect">
              <a:avLst/>
            </a:prstGeom>
          </p:spPr>
        </p:pic>
      </p:grpSp>
      <p:pic>
        <p:nvPicPr>
          <p:cNvPr id="8" name="Image 7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6EC5D2CB-B9A3-D5FF-A203-459F59AA25C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15" y="1622545"/>
            <a:ext cx="599094" cy="432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EE67BCF-EBF2-9376-1868-1969BB6793BD}"/>
              </a:ext>
            </a:extLst>
          </p:cNvPr>
          <p:cNvSpPr txBox="1"/>
          <p:nvPr/>
        </p:nvSpPr>
        <p:spPr>
          <a:xfrm>
            <a:off x="1642293" y="2907492"/>
            <a:ext cx="6572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trike="sngStrike" dirty="0"/>
              <a:t>Hypothèse nulle (H0) : la population est distribuée normalement selon la loi gaussienne.</a:t>
            </a:r>
          </a:p>
          <a:p>
            <a:r>
              <a:rPr lang="fr-FR" sz="1200" b="1" dirty="0"/>
              <a:t>Hypothèse alternative (HA) : la population n'est pas distribuée normalement selon la loi gaussienne.</a:t>
            </a:r>
          </a:p>
        </p:txBody>
      </p:sp>
      <p:sp>
        <p:nvSpPr>
          <p:cNvPr id="3" name="Flèche : bas 2">
            <a:extLst>
              <a:ext uri="{FF2B5EF4-FFF2-40B4-BE49-F238E27FC236}">
                <a16:creationId xmlns:a16="http://schemas.microsoft.com/office/drawing/2014/main" id="{5B457138-9A64-97E2-C83D-EC03C5BF0F84}"/>
              </a:ext>
            </a:extLst>
          </p:cNvPr>
          <p:cNvSpPr/>
          <p:nvPr/>
        </p:nvSpPr>
        <p:spPr>
          <a:xfrm>
            <a:off x="6323846" y="2054545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4C8AA911-261D-8035-B1D0-0087EC1EE28F}"/>
              </a:ext>
            </a:extLst>
          </p:cNvPr>
          <p:cNvSpPr/>
          <p:nvPr/>
        </p:nvSpPr>
        <p:spPr>
          <a:xfrm>
            <a:off x="6323845" y="3753731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440A65-A170-4572-6D6C-DA8D6A6BA9CF}"/>
              </a:ext>
            </a:extLst>
          </p:cNvPr>
          <p:cNvSpPr txBox="1"/>
          <p:nvPr/>
        </p:nvSpPr>
        <p:spPr>
          <a:xfrm>
            <a:off x="4674912" y="4606677"/>
            <a:ext cx="335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Test non-paramétrique de </a:t>
            </a:r>
            <a:r>
              <a:rPr lang="fr-FR" sz="1400" b="1" dirty="0" err="1"/>
              <a:t>Kruskall</a:t>
            </a:r>
            <a:r>
              <a:rPr lang="fr-FR" sz="1400" b="1" dirty="0"/>
              <a:t>-Wallis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E07DB3E-F646-65E4-2A99-C6772EFDA892}"/>
              </a:ext>
            </a:extLst>
          </p:cNvPr>
          <p:cNvGrpSpPr/>
          <p:nvPr/>
        </p:nvGrpSpPr>
        <p:grpSpPr>
          <a:xfrm>
            <a:off x="8214391" y="1663565"/>
            <a:ext cx="3430724" cy="4328657"/>
            <a:chOff x="8214391" y="1663565"/>
            <a:chExt cx="3430724" cy="432865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2B55E496-45D6-3798-9ADF-194DA335B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4391" y="1663566"/>
              <a:ext cx="3430724" cy="432865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497E60-0537-AF24-C5A4-5100CD2D4F6D}"/>
                </a:ext>
              </a:extLst>
            </p:cNvPr>
            <p:cNvSpPr/>
            <p:nvPr/>
          </p:nvSpPr>
          <p:spPr>
            <a:xfrm>
              <a:off x="11201399" y="1663565"/>
              <a:ext cx="443715" cy="432865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6" name="Image 15" descr="Une image contenant noir, Graphique, Police, conception&#10;&#10;Description générée automatiquement">
            <a:extLst>
              <a:ext uri="{FF2B5EF4-FFF2-40B4-BE49-F238E27FC236}">
                <a16:creationId xmlns:a16="http://schemas.microsoft.com/office/drawing/2014/main" id="{9115CF97-3833-ACE3-496D-50B105CF64F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8" t="21046" r="6568" b="19996"/>
          <a:stretch/>
        </p:blipFill>
        <p:spPr>
          <a:xfrm>
            <a:off x="6215608" y="4956072"/>
            <a:ext cx="505279" cy="34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485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58DEE5B-5008-E565-3CFC-602E82ED451F}"/>
              </a:ext>
            </a:extLst>
          </p:cNvPr>
          <p:cNvGrpSpPr/>
          <p:nvPr/>
        </p:nvGrpSpPr>
        <p:grpSpPr>
          <a:xfrm>
            <a:off x="8950819" y="873179"/>
            <a:ext cx="1774341" cy="540000"/>
            <a:chOff x="8950819" y="873179"/>
            <a:chExt cx="1774341" cy="540000"/>
          </a:xfrm>
        </p:grpSpPr>
        <p:pic>
          <p:nvPicPr>
            <p:cNvPr id="4" name="Image 3" descr="Une image contenant texte, Police, noir, capture d’écran&#10;&#10;Description générée automatiquement">
              <a:extLst>
                <a:ext uri="{FF2B5EF4-FFF2-40B4-BE49-F238E27FC236}">
                  <a16:creationId xmlns:a16="http://schemas.microsoft.com/office/drawing/2014/main" id="{78A9EB2C-ED45-FC13-9D96-5CC873E7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819" y="873179"/>
              <a:ext cx="675302" cy="540000"/>
            </a:xfrm>
            <a:prstGeom prst="rect">
              <a:avLst/>
            </a:prstGeom>
          </p:spPr>
        </p:pic>
        <p:pic>
          <p:nvPicPr>
            <p:cNvPr id="5" name="Image 4" descr="Une image contenant Police, Graphique, Caractère coloré, graphisme&#10;&#10;Description générée automatiquement">
              <a:extLst>
                <a:ext uri="{FF2B5EF4-FFF2-40B4-BE49-F238E27FC236}">
                  <a16:creationId xmlns:a16="http://schemas.microsoft.com/office/drawing/2014/main" id="{FDA6B9DC-C460-5E13-8BD1-CCE56882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066" y="947138"/>
              <a:ext cx="599094" cy="432000"/>
            </a:xfrm>
            <a:prstGeom prst="rect">
              <a:avLst/>
            </a:prstGeom>
          </p:spPr>
        </p:pic>
        <p:pic>
          <p:nvPicPr>
            <p:cNvPr id="6" name="Image 5" descr="Une image contenant obscurité, noir, nuit&#10;&#10;Description générée automatiquement">
              <a:extLst>
                <a:ext uri="{FF2B5EF4-FFF2-40B4-BE49-F238E27FC236}">
                  <a16:creationId xmlns:a16="http://schemas.microsoft.com/office/drawing/2014/main" id="{7ACFF36C-0D16-CE73-6729-497C153D1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t="8172" r="28875" b="19937"/>
            <a:stretch/>
          </p:blipFill>
          <p:spPr>
            <a:xfrm>
              <a:off x="9673186" y="953381"/>
              <a:ext cx="291938" cy="379596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2FD2237-9027-45C0-6007-5ABFF9E2DC76}"/>
              </a:ext>
            </a:extLst>
          </p:cNvPr>
          <p:cNvGrpSpPr/>
          <p:nvPr/>
        </p:nvGrpSpPr>
        <p:grpSpPr>
          <a:xfrm>
            <a:off x="1351363" y="1332977"/>
            <a:ext cx="7740923" cy="461665"/>
            <a:chOff x="1351363" y="1214267"/>
            <a:chExt cx="7740923" cy="461665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6BAA173-98D7-5B14-A240-AF7BFA51F8A3}"/>
                </a:ext>
              </a:extLst>
            </p:cNvPr>
            <p:cNvSpPr txBox="1"/>
            <p:nvPr/>
          </p:nvSpPr>
          <p:spPr>
            <a:xfrm>
              <a:off x="1937113" y="1214267"/>
              <a:ext cx="71551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Hypothèse nulle (H0) : la valeur de la variable qualitative n'influence pas les valeurs de la variable quantitative.</a:t>
              </a:r>
            </a:p>
            <a:p>
              <a:r>
                <a:rPr lang="fr-FR" sz="1200" dirty="0"/>
                <a:t>Hypothèse alternative (HA) : la valeur de la variable qualitative influence les valeurs de la variable quantitative.</a:t>
              </a:r>
            </a:p>
          </p:txBody>
        </p:sp>
        <p:pic>
          <p:nvPicPr>
            <p:cNvPr id="9" name="Image 8" descr="Une image contenant noir, Graphique, Police, conception&#10;&#10;Description générée automatiquement">
              <a:extLst>
                <a:ext uri="{FF2B5EF4-FFF2-40B4-BE49-F238E27FC236}">
                  <a16:creationId xmlns:a16="http://schemas.microsoft.com/office/drawing/2014/main" id="{1B27A726-0483-B941-990F-16B5FC018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8" t="21046" r="6568" b="19996"/>
            <a:stretch/>
          </p:blipFill>
          <p:spPr>
            <a:xfrm>
              <a:off x="1351363" y="1241701"/>
              <a:ext cx="505279" cy="342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266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777984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800" dirty="0">
                <a:solidFill>
                  <a:srgbClr val="424242"/>
                </a:solidFill>
              </a:rPr>
              <a:t>Observations évaluant la pertinence / faisabilité de l’idée application du client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7B41CA-3839-ADD8-C784-63E8AAC03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42" y="2000810"/>
            <a:ext cx="6796288" cy="3869657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258DEE5B-5008-E565-3CFC-602E82ED451F}"/>
              </a:ext>
            </a:extLst>
          </p:cNvPr>
          <p:cNvGrpSpPr/>
          <p:nvPr/>
        </p:nvGrpSpPr>
        <p:grpSpPr>
          <a:xfrm>
            <a:off x="8950819" y="873179"/>
            <a:ext cx="1774341" cy="540000"/>
            <a:chOff x="8950819" y="873179"/>
            <a:chExt cx="1774341" cy="540000"/>
          </a:xfrm>
        </p:grpSpPr>
        <p:pic>
          <p:nvPicPr>
            <p:cNvPr id="4" name="Image 3" descr="Une image contenant texte, Police, noir, capture d’écran&#10;&#10;Description générée automatiquement">
              <a:extLst>
                <a:ext uri="{FF2B5EF4-FFF2-40B4-BE49-F238E27FC236}">
                  <a16:creationId xmlns:a16="http://schemas.microsoft.com/office/drawing/2014/main" id="{78A9EB2C-ED45-FC13-9D96-5CC873E7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819" y="873179"/>
              <a:ext cx="675302" cy="540000"/>
            </a:xfrm>
            <a:prstGeom prst="rect">
              <a:avLst/>
            </a:prstGeom>
          </p:spPr>
        </p:pic>
        <p:pic>
          <p:nvPicPr>
            <p:cNvPr id="5" name="Image 4" descr="Une image contenant Police, Graphique, Caractère coloré, graphisme&#10;&#10;Description générée automatiquement">
              <a:extLst>
                <a:ext uri="{FF2B5EF4-FFF2-40B4-BE49-F238E27FC236}">
                  <a16:creationId xmlns:a16="http://schemas.microsoft.com/office/drawing/2014/main" id="{FDA6B9DC-C460-5E13-8BD1-CCE568824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6066" y="947138"/>
              <a:ext cx="599094" cy="432000"/>
            </a:xfrm>
            <a:prstGeom prst="rect">
              <a:avLst/>
            </a:prstGeom>
          </p:spPr>
        </p:pic>
        <p:pic>
          <p:nvPicPr>
            <p:cNvPr id="6" name="Image 5" descr="Une image contenant obscurité, noir, nuit&#10;&#10;Description générée automatiquement">
              <a:extLst>
                <a:ext uri="{FF2B5EF4-FFF2-40B4-BE49-F238E27FC236}">
                  <a16:creationId xmlns:a16="http://schemas.microsoft.com/office/drawing/2014/main" id="{7ACFF36C-0D16-CE73-6729-497C153D1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t="8172" r="28875" b="19937"/>
            <a:stretch/>
          </p:blipFill>
          <p:spPr>
            <a:xfrm>
              <a:off x="9673186" y="953381"/>
              <a:ext cx="291938" cy="379596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FCD221-6A2B-706A-8280-0DE498E991BC}"/>
              </a:ext>
            </a:extLst>
          </p:cNvPr>
          <p:cNvGrpSpPr/>
          <p:nvPr/>
        </p:nvGrpSpPr>
        <p:grpSpPr>
          <a:xfrm>
            <a:off x="1351363" y="1332977"/>
            <a:ext cx="7931182" cy="646331"/>
            <a:chOff x="1351363" y="1214267"/>
            <a:chExt cx="7740923" cy="646331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27FE035-35E1-6824-680E-EF88841A57C3}"/>
                </a:ext>
              </a:extLst>
            </p:cNvPr>
            <p:cNvSpPr txBox="1"/>
            <p:nvPr/>
          </p:nvSpPr>
          <p:spPr>
            <a:xfrm>
              <a:off x="1937113" y="1214267"/>
              <a:ext cx="7155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strike="sngStrike" dirty="0"/>
                <a:t>Hypothèse nulle (H0) : la valeur de la variable qualitative n'influence pas les valeurs de la variable quantitative.</a:t>
              </a:r>
            </a:p>
            <a:p>
              <a:r>
                <a:rPr lang="fr-FR" sz="1200" b="1" dirty="0"/>
                <a:t>Hypothèse alternative (HA) : la valeur de la variable qualitative influence les valeurs de la variable quantitative.</a:t>
              </a:r>
            </a:p>
          </p:txBody>
        </p:sp>
        <p:pic>
          <p:nvPicPr>
            <p:cNvPr id="10" name="Image 9" descr="Une image contenant noir, Graphique, Police, conception&#10;&#10;Description générée automatiquement">
              <a:extLst>
                <a:ext uri="{FF2B5EF4-FFF2-40B4-BE49-F238E27FC236}">
                  <a16:creationId xmlns:a16="http://schemas.microsoft.com/office/drawing/2014/main" id="{8AD8D5D1-2464-D935-EFE9-9ACD5DC15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8" t="21046" r="6568" b="19996"/>
            <a:stretch/>
          </p:blipFill>
          <p:spPr>
            <a:xfrm>
              <a:off x="1351363" y="1241701"/>
              <a:ext cx="505279" cy="342955"/>
            </a:xfrm>
            <a:prstGeom prst="rect">
              <a:avLst/>
            </a:prstGeom>
          </p:spPr>
        </p:pic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6A8BD5A0-A0FA-DB02-4EE4-030FA7521877}"/>
              </a:ext>
            </a:extLst>
          </p:cNvPr>
          <p:cNvSpPr txBox="1"/>
          <p:nvPr/>
        </p:nvSpPr>
        <p:spPr>
          <a:xfrm>
            <a:off x="836912" y="5891969"/>
            <a:ext cx="9888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=&gt; Les valeurs des variables quantitatives sont influencées par les variables qualitatives relatives au Nutri-score et aux pnns des catégories d'aliment, </a:t>
            </a:r>
            <a:r>
              <a:rPr lang="fr-FR" sz="1400" dirty="0"/>
              <a:t>à l'exception de la quantité de cholestérol qui n'est pas influencé par le Nutri-score. </a:t>
            </a:r>
          </a:p>
        </p:txBody>
      </p:sp>
    </p:spTree>
    <p:extLst>
      <p:ext uri="{BB962C8B-B14F-4D97-AF65-F5344CB8AC3E}">
        <p14:creationId xmlns:p14="http://schemas.microsoft.com/office/powerpoint/2010/main" val="4051856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1222248" y="1559442"/>
            <a:ext cx="9144000" cy="473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univariées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Analyse multivariée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Faisabilité du système d’auto-complétion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VII – RGPD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018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RGPD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85797DB-BAA9-D443-C815-B48C207BBC30}"/>
              </a:ext>
            </a:extLst>
          </p:cNvPr>
          <p:cNvSpPr txBox="1"/>
          <p:nvPr/>
        </p:nvSpPr>
        <p:spPr>
          <a:xfrm>
            <a:off x="1194816" y="1859339"/>
            <a:ext cx="89880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Voici les 5 grand principe RGPD (Règlement sur la Protection des Données Personnelles) : </a:t>
            </a:r>
          </a:p>
          <a:p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Finalité</a:t>
            </a:r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Pertinence</a:t>
            </a:r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Durée limitée de conservation</a:t>
            </a:r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Sécurité</a:t>
            </a:r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Droits des personnes</a:t>
            </a:r>
          </a:p>
        </p:txBody>
      </p:sp>
      <p:pic>
        <p:nvPicPr>
          <p:cNvPr id="9" name="Image 8" descr="Une image contenant logo, symbole, Police, Graphique&#10;&#10;Description générée automatiquement">
            <a:extLst>
              <a:ext uri="{FF2B5EF4-FFF2-40B4-BE49-F238E27FC236}">
                <a16:creationId xmlns:a16="http://schemas.microsoft.com/office/drawing/2014/main" id="{ECE7D239-CCFC-9304-1F91-618293F16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2947935"/>
            <a:ext cx="1575086" cy="15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305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1222248" y="1559442"/>
            <a:ext cx="9144000" cy="4735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univariées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Analyse multivariée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Faisabilité du système d’auto-complétion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RGPD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85676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1" descr="Mille contour">
            <a:extLst>
              <a:ext uri="{FF2B5EF4-FFF2-40B4-BE49-F238E27FC236}">
                <a16:creationId xmlns:a16="http://schemas.microsoft.com/office/drawing/2014/main" id="{88361878-EA7E-2037-99D2-259115F35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6570" y="2316338"/>
            <a:ext cx="1800000" cy="1800000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3CE70E1A-B459-6B17-DF21-123862D6DC76}"/>
              </a:ext>
            </a:extLst>
          </p:cNvPr>
          <p:cNvGrpSpPr/>
          <p:nvPr/>
        </p:nvGrpSpPr>
        <p:grpSpPr>
          <a:xfrm>
            <a:off x="688537" y="2136338"/>
            <a:ext cx="6796784" cy="2862322"/>
            <a:chOff x="688537" y="2136338"/>
            <a:chExt cx="6796784" cy="2862322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EFFAB521-FC50-BD00-02C7-EE028211F93F}"/>
                </a:ext>
              </a:extLst>
            </p:cNvPr>
            <p:cNvGrpSpPr/>
            <p:nvPr/>
          </p:nvGrpSpPr>
          <p:grpSpPr>
            <a:xfrm>
              <a:off x="688537" y="2136338"/>
              <a:ext cx="6796784" cy="2862322"/>
              <a:chOff x="702714" y="1460152"/>
              <a:chExt cx="6796784" cy="2862322"/>
            </a:xfrm>
          </p:grpSpPr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7FF288BB-931C-5D3D-3D60-D10C0420EF31}"/>
                  </a:ext>
                </a:extLst>
              </p:cNvPr>
              <p:cNvSpPr txBox="1"/>
              <p:nvPr/>
            </p:nvSpPr>
            <p:spPr>
              <a:xfrm>
                <a:off x="702714" y="1460152"/>
                <a:ext cx="679678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fr-FR" sz="2000" dirty="0"/>
                  <a:t> Nettoyer le jeu de données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sz="2000" dirty="0"/>
                  <a:t> Analyse univariée des variables importantes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sz="2000" dirty="0"/>
                  <a:t> Analyse multivariée et résultats statistiques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sz="2000" dirty="0"/>
                  <a:t> Conclusion sur la faisabilité du système d’auto-complétion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fr-FR" sz="20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sz="2000" dirty="0"/>
                  <a:t> Rappel RGPD</a:t>
                </a:r>
              </a:p>
            </p:txBody>
          </p:sp>
          <p:pic>
            <p:nvPicPr>
              <p:cNvPr id="9" name="Graphique 8" descr="Coche avec un remplissage uni">
                <a:extLst>
                  <a:ext uri="{FF2B5EF4-FFF2-40B4-BE49-F238E27FC236}">
                    <a16:creationId xmlns:a16="http://schemas.microsoft.com/office/drawing/2014/main" id="{98429AFC-AD41-7F4A-AFA6-26CBBEA0F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921106" y="1460152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" name="Graphique 5" descr="Coche avec un remplissage uni">
                <a:extLst>
                  <a:ext uri="{FF2B5EF4-FFF2-40B4-BE49-F238E27FC236}">
                    <a16:creationId xmlns:a16="http://schemas.microsoft.com/office/drawing/2014/main" id="{89982231-C56D-E18D-A80E-A2EF219AB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22316" y="2083928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7" name="Graphique 6" descr="Coche avec un remplissage uni">
                <a:extLst>
                  <a:ext uri="{FF2B5EF4-FFF2-40B4-BE49-F238E27FC236}">
                    <a16:creationId xmlns:a16="http://schemas.microsoft.com/office/drawing/2014/main" id="{6DCD15B0-9C41-CB1A-BBBD-99CB1FB9E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64846" y="271131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8" name="Graphique 7" descr="Coche avec un remplissage uni">
                <a:extLst>
                  <a:ext uri="{FF2B5EF4-FFF2-40B4-BE49-F238E27FC236}">
                    <a16:creationId xmlns:a16="http://schemas.microsoft.com/office/drawing/2014/main" id="{5BF4721A-6EC4-B6E1-79F9-E00AB8734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25814" y="3328001"/>
                <a:ext cx="360000" cy="360000"/>
              </a:xfrm>
              <a:prstGeom prst="rect">
                <a:avLst/>
              </a:prstGeom>
            </p:spPr>
          </p:pic>
        </p:grpSp>
        <p:pic>
          <p:nvPicPr>
            <p:cNvPr id="16" name="Graphique 15" descr="Coche avec un remplissage uni">
              <a:extLst>
                <a:ext uri="{FF2B5EF4-FFF2-40B4-BE49-F238E27FC236}">
                  <a16:creationId xmlns:a16="http://schemas.microsoft.com/office/drawing/2014/main" id="{6D080D06-5C4E-C67A-E066-83B7EDC30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14827" y="4589041"/>
              <a:ext cx="360000" cy="360000"/>
            </a:xfrm>
            <a:prstGeom prst="rect">
              <a:avLst/>
            </a:prstGeom>
          </p:spPr>
        </p:pic>
      </p:grpSp>
      <p:sp>
        <p:nvSpPr>
          <p:cNvPr id="21" name="Titre 1">
            <a:extLst>
              <a:ext uri="{FF2B5EF4-FFF2-40B4-BE49-F238E27FC236}">
                <a16:creationId xmlns:a16="http://schemas.microsoft.com/office/drawing/2014/main" id="{2A7617DB-667C-C660-BBAA-4AD10C85D41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510521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Conclusion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74EB18B-08BE-3B7C-9D65-2D568C67252A}"/>
              </a:ext>
            </a:extLst>
          </p:cNvPr>
          <p:cNvGrpSpPr/>
          <p:nvPr/>
        </p:nvGrpSpPr>
        <p:grpSpPr>
          <a:xfrm>
            <a:off x="1654142" y="3271946"/>
            <a:ext cx="9318656" cy="1536870"/>
            <a:chOff x="163374" y="5358565"/>
            <a:chExt cx="10089488" cy="1536870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23457F6-1321-77B7-2A4A-4F9DF8A97800}"/>
                </a:ext>
              </a:extLst>
            </p:cNvPr>
            <p:cNvSpPr txBox="1"/>
            <p:nvPr/>
          </p:nvSpPr>
          <p:spPr>
            <a:xfrm>
              <a:off x="852533" y="5418107"/>
              <a:ext cx="94003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Limites </a:t>
              </a:r>
              <a:r>
                <a:rPr lang="fr-FR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Données obsolètes (pas mis à jour depuis 2017)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30% des produits sont de catégorie « inconnu »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Application de règle métier pour détecter des variables aberrantes (lipide / énergie)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Mise à jour des Nutri-score (méthode de calcul 2023)</a:t>
              </a:r>
            </a:p>
          </p:txBody>
        </p:sp>
        <p:pic>
          <p:nvPicPr>
            <p:cNvPr id="4" name="Graphique 3" descr="Pouce en bas avec un remplissage uni">
              <a:extLst>
                <a:ext uri="{FF2B5EF4-FFF2-40B4-BE49-F238E27FC236}">
                  <a16:creationId xmlns:a16="http://schemas.microsoft.com/office/drawing/2014/main" id="{159BE11E-D009-B58C-A97B-1420BFC3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63374" y="5358565"/>
              <a:ext cx="532384" cy="532384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27EECA2-CE10-41AB-AD19-B95436C8C715}"/>
              </a:ext>
            </a:extLst>
          </p:cNvPr>
          <p:cNvGrpSpPr/>
          <p:nvPr/>
        </p:nvGrpSpPr>
        <p:grpSpPr>
          <a:xfrm>
            <a:off x="1654142" y="1339629"/>
            <a:ext cx="7588731" cy="1286205"/>
            <a:chOff x="1654142" y="1339629"/>
            <a:chExt cx="7588731" cy="1286205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C02ACF9-1172-1C51-4FC2-ED4D7DEE7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" r="93695" b="45560"/>
            <a:stretch/>
          </p:blipFill>
          <p:spPr>
            <a:xfrm>
              <a:off x="1654142" y="1339629"/>
              <a:ext cx="636509" cy="782986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9DBA3DF-7CB5-156F-AC25-3EE2B9DCEDAC}"/>
                </a:ext>
              </a:extLst>
            </p:cNvPr>
            <p:cNvSpPr txBox="1"/>
            <p:nvPr/>
          </p:nvSpPr>
          <p:spPr>
            <a:xfrm>
              <a:off x="2403535" y="1425505"/>
              <a:ext cx="68393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Faisabilité système d’auto-complétion</a:t>
              </a:r>
              <a:r>
                <a:rPr lang="fr-FR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Corrélation données quantitatives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Corrélation données qualitatives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Influence des données qualitatives sur les données quantitatives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F22C5360-E1BC-BF17-766F-BFB7910BD663}"/>
              </a:ext>
            </a:extLst>
          </p:cNvPr>
          <p:cNvSpPr txBox="1"/>
          <p:nvPr/>
        </p:nvSpPr>
        <p:spPr>
          <a:xfrm>
            <a:off x="1325526" y="5325801"/>
            <a:ext cx="9934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La création d'un système d'auto-complétion fonctionnel pour notre client "Santé Publique France" n'est pas encore possible avec ce jeu de données. Plusieurs travaux d'amélioration de sa qualité sont à prévoir encore en amont.</a:t>
            </a:r>
            <a:endParaRPr lang="fr-FR" sz="1600" dirty="0"/>
          </a:p>
        </p:txBody>
      </p:sp>
      <p:pic>
        <p:nvPicPr>
          <p:cNvPr id="10" name="Graphique 9" descr="Sablier plein contour">
            <a:extLst>
              <a:ext uri="{FF2B5EF4-FFF2-40B4-BE49-F238E27FC236}">
                <a16:creationId xmlns:a16="http://schemas.microsoft.com/office/drawing/2014/main" id="{38EEDEB9-0A81-1665-0F52-044988E60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5217" y="5382507"/>
            <a:ext cx="487971" cy="4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233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B1CD6AC-7DCB-7394-924D-7A14B409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5" y="5266"/>
            <a:ext cx="12190546" cy="6852734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E3D9CCFA-744A-82DD-51A9-B42181B3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452" y="3563785"/>
            <a:ext cx="5946579" cy="664236"/>
          </a:xfrm>
        </p:spPr>
        <p:txBody>
          <a:bodyPr anchor="t">
            <a:normAutofit/>
          </a:bodyPr>
          <a:lstStyle/>
          <a:p>
            <a:r>
              <a:rPr lang="fr-FR" sz="4000" b="1" dirty="0">
                <a:solidFill>
                  <a:schemeClr val="tx2"/>
                </a:solidFill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36132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816" y="210313"/>
            <a:ext cx="9256776" cy="782986"/>
          </a:xfrm>
        </p:spPr>
        <p:txBody>
          <a:bodyPr>
            <a:noAutofit/>
          </a:bodyPr>
          <a:lstStyle/>
          <a:p>
            <a:pPr algn="l"/>
            <a:r>
              <a:rPr lang="fr-FR" sz="5400" dirty="0">
                <a:solidFill>
                  <a:srgbClr val="424242"/>
                </a:solidFill>
              </a:rPr>
              <a:t>Nettoyage des données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9A64C8C8-0ED5-C739-7C11-59054912E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492671"/>
              </p:ext>
            </p:extLst>
          </p:nvPr>
        </p:nvGraphicFramePr>
        <p:xfrm>
          <a:off x="1405128" y="905256"/>
          <a:ext cx="8662416" cy="522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e 10">
            <a:extLst>
              <a:ext uri="{FF2B5EF4-FFF2-40B4-BE49-F238E27FC236}">
                <a16:creationId xmlns:a16="http://schemas.microsoft.com/office/drawing/2014/main" id="{96B78F0D-72DD-79B8-4AA9-BD8BE93B1EBA}"/>
              </a:ext>
            </a:extLst>
          </p:cNvPr>
          <p:cNvGrpSpPr/>
          <p:nvPr/>
        </p:nvGrpSpPr>
        <p:grpSpPr>
          <a:xfrm>
            <a:off x="1426228" y="4214346"/>
            <a:ext cx="2119884" cy="1226743"/>
            <a:chOff x="1405128" y="4338171"/>
            <a:chExt cx="2119884" cy="1226743"/>
          </a:xfrm>
        </p:grpSpPr>
        <p:pic>
          <p:nvPicPr>
            <p:cNvPr id="8" name="Image 7" descr="Une image contenant clipart, Graphique, symbole, dessin humoristique&#10;&#10;Description générée automatiquement">
              <a:extLst>
                <a:ext uri="{FF2B5EF4-FFF2-40B4-BE49-F238E27FC236}">
                  <a16:creationId xmlns:a16="http://schemas.microsoft.com/office/drawing/2014/main" id="{B20FFBC3-3105-B67A-76C6-E349B913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128" y="4338171"/>
              <a:ext cx="1119523" cy="1226743"/>
            </a:xfrm>
            <a:prstGeom prst="rect">
              <a:avLst/>
            </a:prstGeom>
          </p:spPr>
        </p:pic>
        <p:pic>
          <p:nvPicPr>
            <p:cNvPr id="10" name="Graphique 9" descr="Outils avec un remplissage uni">
              <a:extLst>
                <a:ext uri="{FF2B5EF4-FFF2-40B4-BE49-F238E27FC236}">
                  <a16:creationId xmlns:a16="http://schemas.microsoft.com/office/drawing/2014/main" id="{8C783C9D-769D-C88E-F9AF-4DE914FE6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10612" y="44196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05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6B78F0D-72DD-79B8-4AA9-BD8BE93B1EBA}"/>
              </a:ext>
            </a:extLst>
          </p:cNvPr>
          <p:cNvGrpSpPr/>
          <p:nvPr/>
        </p:nvGrpSpPr>
        <p:grpSpPr>
          <a:xfrm>
            <a:off x="5029962" y="1088549"/>
            <a:ext cx="1437513" cy="782987"/>
            <a:chOff x="1405128" y="4338171"/>
            <a:chExt cx="2119884" cy="1226743"/>
          </a:xfrm>
        </p:grpSpPr>
        <p:pic>
          <p:nvPicPr>
            <p:cNvPr id="8" name="Image 7" descr="Une image contenant clipart, Graphique, symbole, dessin humoristique&#10;&#10;Description générée automatiquement">
              <a:extLst>
                <a:ext uri="{FF2B5EF4-FFF2-40B4-BE49-F238E27FC236}">
                  <a16:creationId xmlns:a16="http://schemas.microsoft.com/office/drawing/2014/main" id="{B20FFBC3-3105-B67A-76C6-E349B913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128" y="4338171"/>
              <a:ext cx="1119523" cy="1226743"/>
            </a:xfrm>
            <a:prstGeom prst="rect">
              <a:avLst/>
            </a:prstGeom>
          </p:spPr>
        </p:pic>
        <p:pic>
          <p:nvPicPr>
            <p:cNvPr id="10" name="Graphique 9" descr="Outils avec un remplissage uni">
              <a:extLst>
                <a:ext uri="{FF2B5EF4-FFF2-40B4-BE49-F238E27FC236}">
                  <a16:creationId xmlns:a16="http://schemas.microsoft.com/office/drawing/2014/main" id="{8C783C9D-769D-C88E-F9AF-4DE914FE6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0612" y="4419600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CD518E77-5413-6535-0529-8B6B73D80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60074"/>
              </p:ext>
            </p:extLst>
          </p:nvPr>
        </p:nvGraphicFramePr>
        <p:xfrm>
          <a:off x="709143" y="1871374"/>
          <a:ext cx="10896600" cy="432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301">
                  <a:extLst>
                    <a:ext uri="{9D8B030D-6E8A-4147-A177-3AD203B41FA5}">
                      <a16:colId xmlns:a16="http://schemas.microsoft.com/office/drawing/2014/main" val="2598491124"/>
                    </a:ext>
                  </a:extLst>
                </a:gridCol>
                <a:gridCol w="4655099">
                  <a:extLst>
                    <a:ext uri="{9D8B030D-6E8A-4147-A177-3AD203B41FA5}">
                      <a16:colId xmlns:a16="http://schemas.microsoft.com/office/drawing/2014/main" val="2750246503"/>
                    </a:ext>
                  </a:extLst>
                </a:gridCol>
                <a:gridCol w="3632200">
                  <a:extLst>
                    <a:ext uri="{9D8B030D-6E8A-4147-A177-3AD203B41FA5}">
                      <a16:colId xmlns:a16="http://schemas.microsoft.com/office/drawing/2014/main" val="3706206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Utilisation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Fonctions spécifiques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83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dirty="0"/>
                        <a:t>Anaconda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Gestion de package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Gestion d’environnement virtuel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Conda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installation de package via le terminal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45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 Studio Code 1.83.0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Structurer la démarche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Exécuter code par étape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Expliquer la démarche (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markdown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61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Python 3.11.6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Appel aux librairies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Boucles for pour générer plusieurs calculs et graphiques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Boucles, listes, dictionnaires, librairies, méthodes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02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Pandas 2.1.0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Manipulation de données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Représentation des données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Manipulation de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Dataframe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création, copie,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filtres, tris, description, concaténation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94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Matplotlib 3.7.2</a:t>
                      </a:r>
                    </a:p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Seaborn 0.12.2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Génération de graphiques de visualisation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Barplot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scatterplot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lineplot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distplot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heatmap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70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Numpy  1.25.2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Manipulation de matrices et fonctions mathématiques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argmax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arange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61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Missingno 0.5.2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Représentation graphique pour valeurs manquantes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Matrice de NaN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68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1.3.0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Apprentissage automatique et modélisation statistique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SimpleImputer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KNNImputer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StandardScaler</a:t>
                      </a:r>
                      <a:r>
                        <a:rPr lang="fr-FR" sz="1200" dirty="0"/>
                        <a:t>, PCA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34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Scipy</a:t>
                      </a:r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1.11.2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Calculs de mathématiques complexes ou de problèmes scientifiques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Stats, chi2_contingency, </a:t>
                      </a:r>
                      <a:r>
                        <a:rPr lang="fr-FR" sz="1200" dirty="0" err="1"/>
                        <a:t>shapiro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kruskal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021376"/>
                  </a:ext>
                </a:extLst>
              </a:tr>
            </a:tbl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DFB8E256-42D2-8945-7BC8-11416AD5D692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4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501204"/>
              </p:ext>
            </p:extLst>
          </p:nvPr>
        </p:nvGraphicFramePr>
        <p:xfrm>
          <a:off x="3633216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306057"/>
              </p:ext>
            </p:extLst>
          </p:nvPr>
        </p:nvGraphicFramePr>
        <p:xfrm>
          <a:off x="121887" y="1592332"/>
          <a:ext cx="8864866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3997997" y="1954165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&lt; 25% de remplissage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596112-7792-66D5-9EF0-3D905EF90420}"/>
              </a:ext>
            </a:extLst>
          </p:cNvPr>
          <p:cNvSpPr txBox="1"/>
          <p:nvPr/>
        </p:nvSpPr>
        <p:spPr>
          <a:xfrm>
            <a:off x="5254548" y="2757337"/>
            <a:ext cx="5980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colonnes identiques:</a:t>
            </a:r>
          </a:p>
          <a:p>
            <a:r>
              <a:rPr lang="fr-FR" sz="1400" dirty="0"/>
              <a:t>- Tags </a:t>
            </a:r>
            <a:r>
              <a:rPr lang="fr-FR" sz="1400" i="1" dirty="0"/>
              <a:t>(par ex : « countries » / « </a:t>
            </a:r>
            <a:r>
              <a:rPr lang="fr-FR" sz="1400" i="1" dirty="0" err="1"/>
              <a:t>countries_tags</a:t>
            </a:r>
            <a:r>
              <a:rPr lang="fr-FR" sz="1400" i="1" dirty="0"/>
              <a:t> » / « </a:t>
            </a:r>
            <a:r>
              <a:rPr lang="fr-FR" sz="1400" i="1" dirty="0" err="1"/>
              <a:t>countries_fr</a:t>
            </a:r>
            <a:r>
              <a:rPr lang="fr-FR" sz="1400" i="1" dirty="0"/>
              <a:t> »)</a:t>
            </a:r>
          </a:p>
          <a:p>
            <a:r>
              <a:rPr lang="fr-FR" sz="1400" dirty="0"/>
              <a:t>- Temps </a:t>
            </a:r>
            <a:r>
              <a:rPr lang="fr-FR" sz="1400" i="1" dirty="0"/>
              <a:t>(par ex : « </a:t>
            </a:r>
            <a:r>
              <a:rPr lang="fr-FR" sz="1400" i="1" dirty="0" err="1"/>
              <a:t>created_t</a:t>
            </a:r>
            <a:r>
              <a:rPr lang="fr-FR" sz="1400" i="1" dirty="0"/>
              <a:t> » / « </a:t>
            </a:r>
            <a:r>
              <a:rPr lang="fr-FR" sz="1400" i="1" dirty="0" err="1"/>
              <a:t>created_datetime</a:t>
            </a:r>
            <a:r>
              <a:rPr lang="fr-FR" sz="1400" i="1" dirty="0"/>
              <a:t> »)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48F299-BC4F-94DE-DAED-B897D39CD657}"/>
              </a:ext>
            </a:extLst>
          </p:cNvPr>
          <p:cNvSpPr txBox="1"/>
          <p:nvPr/>
        </p:nvSpPr>
        <p:spPr>
          <a:xfrm>
            <a:off x="5982510" y="3738381"/>
            <a:ext cx="4966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colonne : « url » / « </a:t>
            </a:r>
            <a:r>
              <a:rPr lang="fr-FR" sz="1400" dirty="0" err="1"/>
              <a:t>creator</a:t>
            </a:r>
            <a:r>
              <a:rPr lang="fr-FR" sz="1400" dirty="0"/>
              <a:t> » / « Nutri-</a:t>
            </a:r>
            <a:r>
              <a:rPr lang="fr-FR" sz="1400" dirty="0" err="1"/>
              <a:t>score_UK</a:t>
            </a:r>
            <a:r>
              <a:rPr lang="fr-FR" sz="1400" dirty="0"/>
              <a:t> »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E32D06F-B353-7993-E623-8EFF91B7BFB5}"/>
              </a:ext>
            </a:extLst>
          </p:cNvPr>
          <p:cNvSpPr txBox="1"/>
          <p:nvPr/>
        </p:nvSpPr>
        <p:spPr>
          <a:xfrm>
            <a:off x="6628814" y="4470248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produits disponibles en France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8100044" y="5231430"/>
            <a:ext cx="3211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Application de </a:t>
            </a:r>
            <a:r>
              <a:rPr lang="fr-FR" sz="1400" b="1" dirty="0"/>
              <a:t>règles métiers</a:t>
            </a:r>
            <a:r>
              <a:rPr lang="fr-FR" sz="14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&lt; Energie sur 100g &lt; 3_762 kJ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0 &lt; Quantité sur 100g &lt; 100g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Acide gras trans / saturé &lt; Lipide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Sucres &lt; Glucide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2ABA9A-378F-29B3-7D47-562F80AB81F5}"/>
              </a:ext>
            </a:extLst>
          </p:cNvPr>
          <p:cNvSpPr/>
          <p:nvPr/>
        </p:nvSpPr>
        <p:spPr>
          <a:xfrm>
            <a:off x="179269" y="2261942"/>
            <a:ext cx="11473874" cy="40686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42624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3768</Words>
  <Application>Microsoft Office PowerPoint</Application>
  <PresentationFormat>Grand écran</PresentationFormat>
  <Paragraphs>580</Paragraphs>
  <Slides>69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Consolas</vt:lpstr>
      <vt:lpstr>Nunito-Regular</vt:lpstr>
      <vt:lpstr>Times New Roman</vt:lpstr>
      <vt:lpstr>Wingdings</vt:lpstr>
      <vt:lpstr>Thème Office</vt:lpstr>
      <vt:lpstr>Projet 3  -  Préparez des données pour un organisme de santé publique</vt:lpstr>
      <vt:lpstr>Sommaire</vt:lpstr>
      <vt:lpstr>Problématique</vt:lpstr>
      <vt:lpstr>Sommaire</vt:lpstr>
      <vt:lpstr>Présentation du jeu de données</vt:lpstr>
      <vt:lpstr>Sommaire</vt:lpstr>
      <vt:lpstr>Nettoyage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Sommaire</vt:lpstr>
      <vt:lpstr>Présentation PowerPoint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Pierrick Berthe</dc:creator>
  <cp:lastModifiedBy>Pierrick Berthe</cp:lastModifiedBy>
  <cp:revision>92</cp:revision>
  <dcterms:created xsi:type="dcterms:W3CDTF">2023-08-08T14:12:53Z</dcterms:created>
  <dcterms:modified xsi:type="dcterms:W3CDTF">2023-10-17T06:28:07Z</dcterms:modified>
</cp:coreProperties>
</file>